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78" r:id="rId3"/>
    <p:sldId id="257" r:id="rId4"/>
    <p:sldId id="259" r:id="rId5"/>
    <p:sldId id="260" r:id="rId6"/>
    <p:sldId id="261" r:id="rId7"/>
    <p:sldId id="262" r:id="rId8"/>
    <p:sldId id="264" r:id="rId9"/>
    <p:sldId id="263" r:id="rId10"/>
    <p:sldId id="258" r:id="rId11"/>
    <p:sldId id="281" r:id="rId12"/>
    <p:sldId id="265" r:id="rId13"/>
    <p:sldId id="266" r:id="rId14"/>
    <p:sldId id="267" r:id="rId15"/>
    <p:sldId id="271" r:id="rId16"/>
    <p:sldId id="270" r:id="rId17"/>
    <p:sldId id="272" r:id="rId18"/>
    <p:sldId id="268" r:id="rId19"/>
    <p:sldId id="273" r:id="rId20"/>
    <p:sldId id="274" r:id="rId21"/>
    <p:sldId id="269" r:id="rId22"/>
    <p:sldId id="275" r:id="rId23"/>
    <p:sldId id="276" r:id="rId24"/>
    <p:sldId id="279" r:id="rId25"/>
    <p:sldId id="280" r:id="rId26"/>
    <p:sldId id="282" r:id="rId27"/>
    <p:sldId id="277" r:id="rId2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7853C-536D-4A76-A0AE-DD22124D55A5}" styleName="Stile con tema 1 - Color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58" y="7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38A23B-5967-4F72-869E-BDA0407C04B5}" type="datetimeFigureOut">
              <a:rPr lang="it-IT" smtClean="0"/>
              <a:t>26/02/2014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17904-CA8D-4D08-ACAA-571B14011E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6823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17904-CA8D-4D08-ACAA-571B14011EDA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378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B2A27-DDDA-4528-A465-864080EDAA86}" type="datetimeFigureOut">
              <a:rPr lang="it-IT" smtClean="0"/>
              <a:t>26/02/2014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59D38-3060-4685-849F-C97299E863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2814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B2A27-DDDA-4528-A465-864080EDAA86}" type="datetimeFigureOut">
              <a:rPr lang="it-IT" smtClean="0"/>
              <a:t>26/02/2014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59D38-3060-4685-849F-C97299E863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2141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B2A27-DDDA-4528-A465-864080EDAA86}" type="datetimeFigureOut">
              <a:rPr lang="it-IT" smtClean="0"/>
              <a:t>26/02/2014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59D38-3060-4685-849F-C97299E863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5987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B2A27-DDDA-4528-A465-864080EDAA86}" type="datetimeFigureOut">
              <a:rPr lang="it-IT" smtClean="0"/>
              <a:t>26/02/2014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59D38-3060-4685-849F-C97299E863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0085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B2A27-DDDA-4528-A465-864080EDAA86}" type="datetimeFigureOut">
              <a:rPr lang="it-IT" smtClean="0"/>
              <a:t>26/02/2014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59D38-3060-4685-849F-C97299E863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0093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B2A27-DDDA-4528-A465-864080EDAA86}" type="datetimeFigureOut">
              <a:rPr lang="it-IT" smtClean="0"/>
              <a:t>26/02/2014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59D38-3060-4685-849F-C97299E863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1143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B2A27-DDDA-4528-A465-864080EDAA86}" type="datetimeFigureOut">
              <a:rPr lang="it-IT" smtClean="0"/>
              <a:t>26/02/2014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59D38-3060-4685-849F-C97299E863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0079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B2A27-DDDA-4528-A465-864080EDAA86}" type="datetimeFigureOut">
              <a:rPr lang="it-IT" smtClean="0"/>
              <a:t>26/02/2014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59D38-3060-4685-849F-C97299E863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3386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B2A27-DDDA-4528-A465-864080EDAA86}" type="datetimeFigureOut">
              <a:rPr lang="it-IT" smtClean="0"/>
              <a:t>26/02/2014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59D38-3060-4685-849F-C97299E863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3983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B2A27-DDDA-4528-A465-864080EDAA86}" type="datetimeFigureOut">
              <a:rPr lang="it-IT" smtClean="0"/>
              <a:t>26/02/2014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59D38-3060-4685-849F-C97299E863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8651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B2A27-DDDA-4528-A465-864080EDAA86}" type="datetimeFigureOut">
              <a:rPr lang="it-IT" smtClean="0"/>
              <a:t>26/02/2014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59D38-3060-4685-849F-C97299E863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3281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B2A27-DDDA-4528-A465-864080EDAA86}" type="datetimeFigureOut">
              <a:rPr lang="it-IT" smtClean="0"/>
              <a:t>26/02/2014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59D38-3060-4685-849F-C97299E863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9442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Ancient_Greece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39.png"/><Relationship Id="rId4" Type="http://schemas.openxmlformats.org/officeDocument/2006/relationships/hyperlink" Target="http://en.wikipedia.org/wiki/Greater_Greece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Zeus" TargetMode="External"/><Relationship Id="rId13" Type="http://schemas.openxmlformats.org/officeDocument/2006/relationships/image" Target="../media/image43.png"/><Relationship Id="rId3" Type="http://schemas.openxmlformats.org/officeDocument/2006/relationships/hyperlink" Target="http://en.wikipedia.org/wiki/Juno_(mythology)" TargetMode="External"/><Relationship Id="rId7" Type="http://schemas.openxmlformats.org/officeDocument/2006/relationships/hyperlink" Target="http://en.wikipedia.org/wiki/Mount_Olympus" TargetMode="External"/><Relationship Id="rId12" Type="http://schemas.openxmlformats.org/officeDocument/2006/relationships/image" Target="../media/image42.png"/><Relationship Id="rId2" Type="http://schemas.openxmlformats.org/officeDocument/2006/relationships/hyperlink" Target="http://en.wikipedia.org/wiki/Doric_style" TargetMode="Externa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Concordia_(mythology)" TargetMode="External"/><Relationship Id="rId11" Type="http://schemas.openxmlformats.org/officeDocument/2006/relationships/image" Target="../media/image41.png"/><Relationship Id="rId5" Type="http://schemas.openxmlformats.org/officeDocument/2006/relationships/hyperlink" Target="http://en.wikipedia.org/wiki/Castor_and_Pollux" TargetMode="External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hyperlink" Target="http://en.wikipedia.org/wiki/Heracles" TargetMode="External"/><Relationship Id="rId9" Type="http://schemas.openxmlformats.org/officeDocument/2006/relationships/hyperlink" Target="http://en.wikipedia.org/wiki/Vulcan_(mythology)" TargetMode="External"/><Relationship Id="rId1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://it.wikipedia.org/wiki/1888" TargetMode="External"/><Relationship Id="rId7" Type="http://schemas.openxmlformats.org/officeDocument/2006/relationships/image" Target="../media/image7.png"/><Relationship Id="rId2" Type="http://schemas.openxmlformats.org/officeDocument/2006/relationships/hyperlink" Target="http://it.wikipedia.org/wiki/1815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hyperlink" Target="http://en.wikipedia.org/wiki/Latin_Church" TargetMode="External"/><Relationship Id="rId4" Type="http://schemas.openxmlformats.org/officeDocument/2006/relationships/hyperlink" Target="http://it.wikipedia.org/wiki/31_gennaio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517232"/>
            <a:ext cx="2181225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229200"/>
            <a:ext cx="1096963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ttangolo 7"/>
          <p:cNvSpPr/>
          <p:nvPr/>
        </p:nvSpPr>
        <p:spPr>
          <a:xfrm>
            <a:off x="993039" y="1052736"/>
            <a:ext cx="7157922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Istituto Comprensivo </a:t>
            </a:r>
            <a:br>
              <a:rPr lang="it-IT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it-IT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«S. Giovanni Bosco»</a:t>
            </a:r>
            <a:br>
              <a:rPr lang="it-IT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it-IT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it-IT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it-IT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Naro - </a:t>
            </a:r>
            <a:r>
              <a:rPr lang="it-IT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Italy</a:t>
            </a:r>
            <a:endParaRPr lang="it-IT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996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it-IT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it-IT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it-IT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644625"/>
              </p:ext>
            </p:extLst>
          </p:nvPr>
        </p:nvGraphicFramePr>
        <p:xfrm>
          <a:off x="215515" y="1373654"/>
          <a:ext cx="8712970" cy="51842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4019"/>
                <a:gridCol w="3576641"/>
                <a:gridCol w="1726155"/>
                <a:gridCol w="1726155"/>
              </a:tblGrid>
              <a:tr h="1379235">
                <a:tc>
                  <a:txBody>
                    <a:bodyPr/>
                    <a:lstStyle/>
                    <a:p>
                      <a:r>
                        <a:rPr lang="it-IT" sz="2800" dirty="0" err="1"/>
                        <a:t>level</a:t>
                      </a:r>
                      <a:endParaRPr lang="it-IT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2800" dirty="0" err="1"/>
                        <a:t>name</a:t>
                      </a:r>
                      <a:endParaRPr lang="it-IT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2800" dirty="0" err="1"/>
                        <a:t>duration</a:t>
                      </a:r>
                      <a:endParaRPr lang="it-IT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2800" dirty="0"/>
                        <a:t>certificate</a:t>
                      </a:r>
                      <a:r>
                        <a:rPr lang="it-IT" dirty="0"/>
                        <a:t> </a:t>
                      </a:r>
                      <a:r>
                        <a:rPr lang="it-IT" sz="2800" dirty="0" err="1"/>
                        <a:t>awarded</a:t>
                      </a:r>
                      <a:endParaRPr lang="it-IT" sz="2800" dirty="0"/>
                    </a:p>
                  </a:txBody>
                  <a:tcPr anchor="ctr"/>
                </a:tc>
              </a:tr>
              <a:tr h="1186234">
                <a:tc>
                  <a:txBody>
                    <a:bodyPr/>
                    <a:lstStyle/>
                    <a:p>
                      <a:r>
                        <a:rPr lang="it-IT" sz="2400" b="1" dirty="0" err="1"/>
                        <a:t>Pre-school</a:t>
                      </a:r>
                      <a:r>
                        <a:rPr lang="it-IT" sz="2400" b="1" dirty="0"/>
                        <a:t> </a:t>
                      </a:r>
                      <a:r>
                        <a:rPr lang="it-IT" sz="2400" b="1" dirty="0" err="1"/>
                        <a:t>education</a:t>
                      </a:r>
                      <a:endParaRPr lang="it-IT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kindergarten</a:t>
                      </a:r>
                    </a:p>
                    <a:p>
                      <a:pPr algn="ctr"/>
                      <a:r>
                        <a:rPr lang="it-IT" dirty="0" smtClean="0"/>
                        <a:t>Scuola dell'infanzia </a:t>
                      </a:r>
                    </a:p>
                    <a:p>
                      <a:pPr algn="ctr"/>
                      <a:r>
                        <a:rPr lang="it-IT" sz="1600" i="1" dirty="0" err="1" smtClean="0"/>
                        <a:t>Not</a:t>
                      </a:r>
                      <a:r>
                        <a:rPr lang="it-IT" sz="1600" i="1" dirty="0" smtClean="0"/>
                        <a:t> </a:t>
                      </a:r>
                      <a:r>
                        <a:rPr lang="it-IT" sz="1600" i="1" dirty="0" err="1" smtClean="0"/>
                        <a:t>compulsory</a:t>
                      </a:r>
                      <a:endParaRPr lang="it-IT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 years, 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age </a:t>
                      </a:r>
                      <a:r>
                        <a:rPr lang="en-US" dirty="0"/>
                        <a:t>3 to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anchor="ctr"/>
                </a:tc>
              </a:tr>
              <a:tr h="1186234">
                <a:tc>
                  <a:txBody>
                    <a:bodyPr/>
                    <a:lstStyle/>
                    <a:p>
                      <a:r>
                        <a:rPr lang="it-IT" sz="2400" b="1" dirty="0" err="1"/>
                        <a:t>Primary</a:t>
                      </a:r>
                      <a:r>
                        <a:rPr lang="it-IT" sz="2400" b="1" dirty="0"/>
                        <a:t> </a:t>
                      </a:r>
                      <a:r>
                        <a:rPr lang="it-IT" sz="2400" b="1" dirty="0" err="1"/>
                        <a:t>education</a:t>
                      </a:r>
                      <a:endParaRPr lang="it-IT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err="1" smtClean="0"/>
                        <a:t>primary</a:t>
                      </a:r>
                      <a:r>
                        <a:rPr lang="it-IT" sz="2400" dirty="0" smtClean="0"/>
                        <a:t>  </a:t>
                      </a:r>
                      <a:r>
                        <a:rPr lang="it-IT" sz="2400" dirty="0" err="1" smtClean="0"/>
                        <a:t>school</a:t>
                      </a:r>
                      <a:endParaRPr lang="it-IT" sz="2400" dirty="0" smtClean="0"/>
                    </a:p>
                    <a:p>
                      <a:pPr algn="ctr"/>
                      <a:r>
                        <a:rPr lang="it-IT" dirty="0" smtClean="0"/>
                        <a:t>Scuola primaria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i="1" dirty="0" err="1" smtClean="0"/>
                        <a:t>compulsory</a:t>
                      </a:r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 years, 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age </a:t>
                      </a:r>
                      <a:r>
                        <a:rPr lang="en-US" dirty="0"/>
                        <a:t>6 to 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 anchor="ctr"/>
                </a:tc>
              </a:tr>
              <a:tr h="1195337">
                <a:tc>
                  <a:txBody>
                    <a:bodyPr/>
                    <a:lstStyle/>
                    <a:p>
                      <a:r>
                        <a:rPr lang="it-IT" sz="2400" b="1" dirty="0"/>
                        <a:t>Lower </a:t>
                      </a:r>
                      <a:r>
                        <a:rPr lang="it-IT" sz="2400" b="1" dirty="0" err="1"/>
                        <a:t>secondary</a:t>
                      </a:r>
                      <a:r>
                        <a:rPr lang="it-IT" sz="2400" b="1" dirty="0"/>
                        <a:t> </a:t>
                      </a:r>
                      <a:r>
                        <a:rPr lang="it-IT" sz="2400" b="1" dirty="0" err="1"/>
                        <a:t>education</a:t>
                      </a:r>
                      <a:endParaRPr lang="it-IT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first </a:t>
                      </a:r>
                      <a:r>
                        <a:rPr lang="it-IT" sz="2400" dirty="0"/>
                        <a:t>grade </a:t>
                      </a:r>
                      <a:r>
                        <a:rPr lang="it-IT" sz="2400" dirty="0" err="1"/>
                        <a:t>secondary</a:t>
                      </a:r>
                      <a:r>
                        <a:rPr lang="it-IT" sz="2400" dirty="0"/>
                        <a:t> </a:t>
                      </a:r>
                      <a:r>
                        <a:rPr lang="it-IT" sz="2400" dirty="0" smtClean="0"/>
                        <a:t> </a:t>
                      </a:r>
                      <a:r>
                        <a:rPr lang="it-IT" sz="2400" dirty="0" err="1" smtClean="0"/>
                        <a:t>school</a:t>
                      </a:r>
                      <a:endParaRPr lang="it-IT" sz="2400" dirty="0" smtClean="0"/>
                    </a:p>
                    <a:p>
                      <a:pPr algn="ctr"/>
                      <a:r>
                        <a:rPr lang="it-IT" sz="2400" dirty="0" smtClean="0"/>
                        <a:t> </a:t>
                      </a:r>
                      <a:r>
                        <a:rPr lang="it-IT" dirty="0" smtClean="0"/>
                        <a:t>Scuola  secondaria di </a:t>
                      </a:r>
                      <a:r>
                        <a:rPr lang="it-IT" baseline="0" dirty="0" smtClean="0"/>
                        <a:t> 1° </a:t>
                      </a:r>
                      <a:r>
                        <a:rPr lang="it-IT" dirty="0" smtClean="0"/>
                        <a:t>grado</a:t>
                      </a:r>
                    </a:p>
                    <a:p>
                      <a:pPr algn="ctr"/>
                      <a:r>
                        <a:rPr lang="it-IT" sz="1600" i="1" dirty="0" err="1" smtClean="0"/>
                        <a:t>compulsory</a:t>
                      </a:r>
                      <a:r>
                        <a:rPr lang="it-IT" sz="1600" i="1" dirty="0" smtClean="0"/>
                        <a:t> </a:t>
                      </a:r>
                      <a:endParaRPr lang="it-IT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 years, 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age </a:t>
                      </a:r>
                      <a:r>
                        <a:rPr lang="en-US" dirty="0"/>
                        <a:t>11 to 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Diploma </a:t>
                      </a:r>
                      <a:r>
                        <a:rPr lang="it-IT" dirty="0" smtClean="0"/>
                        <a:t> di </a:t>
                      </a:r>
                      <a:r>
                        <a:rPr lang="it-IT" dirty="0"/>
                        <a:t>scuola secondaria di primo grado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Rettangolo 2"/>
          <p:cNvSpPr/>
          <p:nvPr/>
        </p:nvSpPr>
        <p:spPr>
          <a:xfrm>
            <a:off x="1506609" y="476672"/>
            <a:ext cx="61307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Primary</a:t>
            </a:r>
            <a:r>
              <a:rPr lang="it-IT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it-IT" sz="5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education</a:t>
            </a:r>
            <a:endParaRPr lang="it-IT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129" y="0"/>
            <a:ext cx="1401763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158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272169" y="2967335"/>
            <a:ext cx="859966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it-IT" sz="8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WHERE ARE YOU?</a:t>
            </a:r>
            <a:endParaRPr lang="it-IT" sz="8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237" y="6083300"/>
            <a:ext cx="1401763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349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37318" y="1052736"/>
            <a:ext cx="4042792" cy="5069160"/>
          </a:xfrm>
        </p:spPr>
        <p:txBody>
          <a:bodyPr>
            <a:normAutofit fontScale="77500" lnSpcReduction="20000"/>
          </a:bodyPr>
          <a:lstStyle/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pPr marL="0" indent="0">
              <a:buNone/>
            </a:pPr>
            <a:r>
              <a:rPr lang="it-IT" dirty="0" err="1" smtClean="0"/>
              <a:t>Our</a:t>
            </a:r>
            <a:r>
              <a:rPr lang="it-IT" dirty="0" smtClean="0"/>
              <a:t> </a:t>
            </a:r>
            <a:r>
              <a:rPr lang="it-IT" dirty="0" err="1" smtClean="0"/>
              <a:t>Flag</a:t>
            </a:r>
            <a:r>
              <a:rPr lang="it-IT" dirty="0" smtClean="0"/>
              <a:t>: TRICOLORE</a:t>
            </a:r>
            <a:endParaRPr lang="it-IT" dirty="0" smtClean="0"/>
          </a:p>
          <a:p>
            <a:r>
              <a:rPr lang="it-IT" dirty="0" smtClean="0">
                <a:solidFill>
                  <a:srgbClr val="00B050"/>
                </a:solidFill>
              </a:rPr>
              <a:t>Green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</a:t>
            </a:r>
            <a:r>
              <a:rPr lang="it-IT" dirty="0" err="1" smtClean="0"/>
              <a:t>our</a:t>
            </a:r>
            <a:r>
              <a:rPr lang="it-IT" dirty="0" smtClean="0"/>
              <a:t> </a:t>
            </a:r>
            <a:r>
              <a:rPr lang="it-IT" dirty="0" err="1" smtClean="0"/>
              <a:t>plains</a:t>
            </a:r>
            <a:endParaRPr lang="it-IT" dirty="0" smtClean="0"/>
          </a:p>
          <a:p>
            <a:r>
              <a:rPr lang="it-IT" b="1" dirty="0" smtClean="0">
                <a:solidFill>
                  <a:schemeClr val="bg1"/>
                </a:solidFill>
              </a:rPr>
              <a:t>White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the tops of </a:t>
            </a:r>
            <a:r>
              <a:rPr lang="it-IT" dirty="0" err="1" smtClean="0"/>
              <a:t>our</a:t>
            </a:r>
            <a:r>
              <a:rPr lang="it-IT" dirty="0" smtClean="0"/>
              <a:t> </a:t>
            </a:r>
            <a:r>
              <a:rPr lang="it-IT" dirty="0" err="1" smtClean="0"/>
              <a:t>mountains</a:t>
            </a:r>
            <a:endParaRPr lang="it-IT" dirty="0" smtClean="0"/>
          </a:p>
          <a:p>
            <a:r>
              <a:rPr lang="it-IT" dirty="0" err="1" smtClean="0">
                <a:solidFill>
                  <a:srgbClr val="FF0000"/>
                </a:solidFill>
              </a:rPr>
              <a:t>Red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the </a:t>
            </a:r>
            <a:r>
              <a:rPr lang="it-IT" dirty="0" err="1" smtClean="0"/>
              <a:t>blood</a:t>
            </a:r>
            <a:r>
              <a:rPr lang="it-IT" dirty="0" smtClean="0"/>
              <a:t> of </a:t>
            </a:r>
            <a:r>
              <a:rPr lang="it-IT" dirty="0" err="1" smtClean="0"/>
              <a:t>our</a:t>
            </a:r>
            <a:r>
              <a:rPr lang="it-IT" dirty="0" smtClean="0"/>
              <a:t> war dead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716016" y="1124744"/>
            <a:ext cx="4100264" cy="2620888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 fontScale="77500" lnSpcReduction="20000"/>
          </a:bodyPr>
          <a:lstStyle/>
          <a:p>
            <a:r>
              <a:rPr lang="en-US" dirty="0"/>
              <a:t>Capital: Rome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Population</a:t>
            </a:r>
            <a:r>
              <a:rPr lang="en-US" dirty="0"/>
              <a:t>: </a:t>
            </a:r>
            <a:r>
              <a:rPr lang="en-US" dirty="0" smtClean="0"/>
              <a:t>59.619.290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Area</a:t>
            </a:r>
            <a:r>
              <a:rPr lang="en-US" dirty="0"/>
              <a:t>: 301 317 </a:t>
            </a:r>
            <a:r>
              <a:rPr lang="en-US" dirty="0" err="1"/>
              <a:t>sq</a:t>
            </a:r>
            <a:r>
              <a:rPr lang="en-US" dirty="0"/>
              <a:t> </a:t>
            </a:r>
            <a:r>
              <a:rPr lang="en-US" dirty="0" smtClean="0"/>
              <a:t>km</a:t>
            </a:r>
          </a:p>
          <a:p>
            <a:endParaRPr lang="en-US" dirty="0" smtClean="0"/>
          </a:p>
          <a:p>
            <a:r>
              <a:rPr lang="en-US" dirty="0" smtClean="0"/>
              <a:t>Regions: 20</a:t>
            </a:r>
            <a:endParaRPr lang="en-US" dirty="0"/>
          </a:p>
          <a:p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4032448" cy="2693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237" y="6083300"/>
            <a:ext cx="1401763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743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ITALY: </a:t>
            </a:r>
            <a:r>
              <a:rPr lang="it-IT" dirty="0" err="1" smtClean="0"/>
              <a:t>What</a:t>
            </a:r>
            <a:r>
              <a:rPr lang="it-IT" dirty="0" smtClean="0"/>
              <a:t> a strange </a:t>
            </a:r>
            <a:r>
              <a:rPr lang="it-IT" dirty="0" err="1" smtClean="0"/>
              <a:t>shape</a:t>
            </a:r>
            <a:r>
              <a:rPr lang="it-IT" dirty="0" smtClean="0"/>
              <a:t>!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910767" y="1600200"/>
            <a:ext cx="4776033" cy="4565104"/>
          </a:xfrm>
        </p:spPr>
        <p:txBody>
          <a:bodyPr>
            <a:normAutofit fontScale="92500" lnSpcReduction="10000"/>
          </a:bodyPr>
          <a:lstStyle/>
          <a:p>
            <a:r>
              <a:rPr lang="it-IT" altLang="it-IT" b="1" dirty="0" err="1">
                <a:solidFill>
                  <a:schemeClr val="tx2">
                    <a:lumMod val="75000"/>
                  </a:schemeClr>
                </a:solidFill>
                <a:cs typeface="Times New Roman" charset="0"/>
              </a:rPr>
              <a:t>Italy</a:t>
            </a:r>
            <a:r>
              <a:rPr lang="it-IT" altLang="it-IT" dirty="0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it-IT" altLang="it-IT" dirty="0" err="1">
                <a:solidFill>
                  <a:srgbClr val="000000"/>
                </a:solidFill>
                <a:cs typeface="Times New Roman" charset="0"/>
              </a:rPr>
              <a:t>is</a:t>
            </a:r>
            <a:r>
              <a:rPr lang="it-IT" altLang="it-IT" dirty="0">
                <a:solidFill>
                  <a:srgbClr val="000000"/>
                </a:solidFill>
                <a:cs typeface="Times New Roman" charset="0"/>
              </a:rPr>
              <a:t> a country </a:t>
            </a:r>
            <a:r>
              <a:rPr lang="it-IT" altLang="it-IT" dirty="0" err="1">
                <a:solidFill>
                  <a:srgbClr val="000000"/>
                </a:solidFill>
                <a:cs typeface="Times New Roman" charset="0"/>
              </a:rPr>
              <a:t>located</a:t>
            </a:r>
            <a:r>
              <a:rPr lang="it-IT" altLang="it-IT" dirty="0">
                <a:solidFill>
                  <a:srgbClr val="000000"/>
                </a:solidFill>
                <a:cs typeface="Times New Roman" charset="0"/>
              </a:rPr>
              <a:t> in Southern Europe, </a:t>
            </a:r>
            <a:r>
              <a:rPr lang="it-IT" altLang="it-IT" dirty="0" err="1">
                <a:solidFill>
                  <a:srgbClr val="000000"/>
                </a:solidFill>
                <a:cs typeface="Times New Roman" charset="0"/>
              </a:rPr>
              <a:t>that</a:t>
            </a:r>
            <a:r>
              <a:rPr lang="it-IT" altLang="it-IT" dirty="0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it-IT" altLang="it-IT" dirty="0" err="1">
                <a:solidFill>
                  <a:srgbClr val="000000"/>
                </a:solidFill>
                <a:cs typeface="Times New Roman" charset="0"/>
              </a:rPr>
              <a:t>comprises</a:t>
            </a:r>
            <a:r>
              <a:rPr lang="it-IT" altLang="it-IT" dirty="0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it-IT" altLang="it-IT" dirty="0" smtClean="0">
                <a:solidFill>
                  <a:srgbClr val="000000"/>
                </a:solidFill>
                <a:cs typeface="Times New Roman" charset="0"/>
              </a:rPr>
              <a:t>the </a:t>
            </a:r>
            <a:r>
              <a:rPr lang="it-IT" altLang="it-IT" dirty="0" err="1">
                <a:solidFill>
                  <a:srgbClr val="000000"/>
                </a:solidFill>
                <a:cs typeface="Times New Roman" charset="0"/>
              </a:rPr>
              <a:t>two</a:t>
            </a:r>
            <a:r>
              <a:rPr lang="it-IT" altLang="it-IT" dirty="0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it-IT" altLang="it-IT" dirty="0" err="1">
                <a:solidFill>
                  <a:srgbClr val="000000"/>
                </a:solidFill>
                <a:cs typeface="Times New Roman" charset="0"/>
              </a:rPr>
              <a:t>largest</a:t>
            </a:r>
            <a:r>
              <a:rPr lang="it-IT" altLang="it-IT" dirty="0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it-IT" altLang="it-IT" dirty="0" err="1">
                <a:solidFill>
                  <a:srgbClr val="000000"/>
                </a:solidFill>
                <a:cs typeface="Times New Roman" charset="0"/>
              </a:rPr>
              <a:t>islands</a:t>
            </a:r>
            <a:r>
              <a:rPr lang="it-IT" altLang="it-IT" dirty="0">
                <a:solidFill>
                  <a:srgbClr val="000000"/>
                </a:solidFill>
                <a:cs typeface="Times New Roman" charset="0"/>
              </a:rPr>
              <a:t> in the </a:t>
            </a:r>
            <a:r>
              <a:rPr lang="it-IT" altLang="it-IT" dirty="0" err="1">
                <a:solidFill>
                  <a:srgbClr val="000000"/>
                </a:solidFill>
                <a:cs typeface="Times New Roman" charset="0"/>
              </a:rPr>
              <a:t>Mediterranean</a:t>
            </a:r>
            <a:r>
              <a:rPr lang="it-IT" altLang="it-IT" dirty="0">
                <a:solidFill>
                  <a:srgbClr val="000000"/>
                </a:solidFill>
                <a:cs typeface="Times New Roman" charset="0"/>
              </a:rPr>
              <a:t> Sea, </a:t>
            </a:r>
            <a:r>
              <a:rPr lang="it-IT" altLang="it-IT" dirty="0" err="1">
                <a:solidFill>
                  <a:srgbClr val="FF0000"/>
                </a:solidFill>
                <a:cs typeface="Times New Roman" charset="0"/>
              </a:rPr>
              <a:t>Sicily</a:t>
            </a:r>
            <a:r>
              <a:rPr lang="it-IT" altLang="it-IT" dirty="0">
                <a:solidFill>
                  <a:srgbClr val="000000"/>
                </a:solidFill>
                <a:cs typeface="Times New Roman" charset="0"/>
              </a:rPr>
              <a:t> and </a:t>
            </a:r>
            <a:r>
              <a:rPr lang="it-IT" altLang="it-IT" dirty="0" err="1">
                <a:solidFill>
                  <a:srgbClr val="000000"/>
                </a:solidFill>
                <a:cs typeface="Times New Roman" charset="0"/>
              </a:rPr>
              <a:t>Sardinia</a:t>
            </a:r>
            <a:r>
              <a:rPr lang="it-IT" altLang="it-IT" dirty="0" smtClean="0">
                <a:solidFill>
                  <a:srgbClr val="000000"/>
                </a:solidFill>
                <a:cs typeface="Times New Roman" charset="0"/>
              </a:rPr>
              <a:t>.</a:t>
            </a:r>
          </a:p>
          <a:p>
            <a:r>
              <a:rPr lang="it-IT" altLang="it-IT" dirty="0" smtClean="0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it-IT" altLang="it-IT" dirty="0" err="1">
                <a:solidFill>
                  <a:srgbClr val="000000"/>
                </a:solidFill>
                <a:cs typeface="Times New Roman" charset="0"/>
              </a:rPr>
              <a:t>It</a:t>
            </a:r>
            <a:r>
              <a:rPr lang="it-IT" altLang="it-IT" dirty="0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it-IT" altLang="it-IT" dirty="0" err="1">
                <a:solidFill>
                  <a:srgbClr val="000000"/>
                </a:solidFill>
                <a:cs typeface="Times New Roman" charset="0"/>
              </a:rPr>
              <a:t>is</a:t>
            </a:r>
            <a:r>
              <a:rPr lang="it-IT" altLang="it-IT" dirty="0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it-IT" altLang="it-IT" dirty="0" err="1">
                <a:solidFill>
                  <a:srgbClr val="000000"/>
                </a:solidFill>
                <a:cs typeface="Times New Roman" charset="0"/>
              </a:rPr>
              <a:t>also</a:t>
            </a:r>
            <a:r>
              <a:rPr lang="it-IT" altLang="it-IT" dirty="0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it-IT" altLang="it-IT" dirty="0" err="1">
                <a:solidFill>
                  <a:srgbClr val="000000"/>
                </a:solidFill>
                <a:cs typeface="Times New Roman" charset="0"/>
              </a:rPr>
              <a:t>called</a:t>
            </a:r>
            <a:r>
              <a:rPr lang="it-IT" altLang="it-IT" dirty="0">
                <a:solidFill>
                  <a:srgbClr val="000000"/>
                </a:solidFill>
                <a:cs typeface="Times New Roman" charset="0"/>
              </a:rPr>
              <a:t> by </a:t>
            </a:r>
            <a:r>
              <a:rPr lang="it-IT" altLang="it-IT" dirty="0" err="1">
                <a:solidFill>
                  <a:srgbClr val="000000"/>
                </a:solidFill>
                <a:cs typeface="Times New Roman" charset="0"/>
              </a:rPr>
              <a:t>Italians</a:t>
            </a:r>
            <a:r>
              <a:rPr lang="it-IT" altLang="it-IT" dirty="0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it-IT" altLang="it-IT" i="1" dirty="0">
                <a:solidFill>
                  <a:srgbClr val="000000"/>
                </a:solidFill>
                <a:cs typeface="Times New Roman" charset="0"/>
              </a:rPr>
              <a:t>lo Stivale</a:t>
            </a:r>
            <a:r>
              <a:rPr lang="it-IT" altLang="it-IT" dirty="0">
                <a:solidFill>
                  <a:srgbClr val="000000"/>
                </a:solidFill>
                <a:cs typeface="Times New Roman" charset="0"/>
              </a:rPr>
              <a:t> ("the </a:t>
            </a:r>
            <a:r>
              <a:rPr lang="it-IT" altLang="it-IT" dirty="0" err="1">
                <a:solidFill>
                  <a:srgbClr val="000000"/>
                </a:solidFill>
                <a:cs typeface="Times New Roman" charset="0"/>
              </a:rPr>
              <a:t>Boot</a:t>
            </a:r>
            <a:r>
              <a:rPr lang="it-IT" altLang="it-IT" dirty="0">
                <a:solidFill>
                  <a:srgbClr val="000000"/>
                </a:solidFill>
                <a:cs typeface="Times New Roman" charset="0"/>
              </a:rPr>
              <a:t>") or </a:t>
            </a:r>
            <a:r>
              <a:rPr lang="it-IT" altLang="it-IT" i="1" dirty="0">
                <a:solidFill>
                  <a:srgbClr val="000000"/>
                </a:solidFill>
                <a:cs typeface="Times New Roman" charset="0"/>
              </a:rPr>
              <a:t>la Penisola</a:t>
            </a:r>
            <a:r>
              <a:rPr lang="it-IT" altLang="it-IT" dirty="0">
                <a:solidFill>
                  <a:srgbClr val="000000"/>
                </a:solidFill>
                <a:cs typeface="Times New Roman" charset="0"/>
              </a:rPr>
              <a:t> ("the </a:t>
            </a:r>
            <a:r>
              <a:rPr lang="it-IT" altLang="it-IT" dirty="0" err="1">
                <a:solidFill>
                  <a:srgbClr val="000000"/>
                </a:solidFill>
                <a:cs typeface="Times New Roman" charset="0"/>
              </a:rPr>
              <a:t>Peninsula</a:t>
            </a:r>
            <a:r>
              <a:rPr lang="it-IT" altLang="it-IT" dirty="0">
                <a:solidFill>
                  <a:srgbClr val="000000"/>
                </a:solidFill>
                <a:cs typeface="Times New Roman" charset="0"/>
              </a:rPr>
              <a:t>"). </a:t>
            </a:r>
            <a:endParaRPr lang="it-IT" altLang="it-IT" dirty="0" smtClean="0">
              <a:solidFill>
                <a:srgbClr val="000000"/>
              </a:solidFill>
              <a:cs typeface="Times New Roman" charset="0"/>
            </a:endParaRPr>
          </a:p>
          <a:p>
            <a:r>
              <a:rPr lang="it-IT" altLang="it-IT" dirty="0" err="1" smtClean="0">
                <a:solidFill>
                  <a:srgbClr val="000000"/>
                </a:solidFill>
                <a:cs typeface="Times New Roman" charset="0"/>
              </a:rPr>
              <a:t>Italy</a:t>
            </a:r>
            <a:r>
              <a:rPr lang="it-IT" altLang="it-IT" dirty="0" smtClean="0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it-IT" altLang="it-IT" dirty="0">
                <a:solidFill>
                  <a:srgbClr val="000000"/>
                </a:solidFill>
                <a:cs typeface="Times New Roman" charset="0"/>
              </a:rPr>
              <a:t>shares </a:t>
            </a:r>
            <a:r>
              <a:rPr lang="it-IT" altLang="it-IT" dirty="0" err="1">
                <a:solidFill>
                  <a:srgbClr val="000000"/>
                </a:solidFill>
                <a:cs typeface="Times New Roman" charset="0"/>
              </a:rPr>
              <a:t>its</a:t>
            </a:r>
            <a:r>
              <a:rPr lang="it-IT" altLang="it-IT" dirty="0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it-IT" altLang="it-IT" dirty="0" err="1">
                <a:solidFill>
                  <a:srgbClr val="000000"/>
                </a:solidFill>
                <a:cs typeface="Times New Roman" charset="0"/>
              </a:rPr>
              <a:t>northern</a:t>
            </a:r>
            <a:r>
              <a:rPr lang="it-IT" altLang="it-IT" dirty="0">
                <a:solidFill>
                  <a:srgbClr val="000000"/>
                </a:solidFill>
                <a:cs typeface="Times New Roman" charset="0"/>
              </a:rPr>
              <a:t> alpine </a:t>
            </a:r>
            <a:r>
              <a:rPr lang="it-IT" altLang="it-IT" dirty="0" err="1">
                <a:solidFill>
                  <a:srgbClr val="000000"/>
                </a:solidFill>
                <a:cs typeface="Times New Roman" charset="0"/>
              </a:rPr>
              <a:t>boundary</a:t>
            </a:r>
            <a:r>
              <a:rPr lang="it-IT" altLang="it-IT" dirty="0">
                <a:solidFill>
                  <a:srgbClr val="000000"/>
                </a:solidFill>
                <a:cs typeface="Times New Roman" charset="0"/>
              </a:rPr>
              <a:t> with France, </a:t>
            </a:r>
            <a:r>
              <a:rPr lang="it-IT" altLang="it-IT" dirty="0" err="1">
                <a:solidFill>
                  <a:srgbClr val="000000"/>
                </a:solidFill>
                <a:cs typeface="Times New Roman" charset="0"/>
              </a:rPr>
              <a:t>Switzerland</a:t>
            </a:r>
            <a:r>
              <a:rPr lang="it-IT" altLang="it-IT" dirty="0">
                <a:solidFill>
                  <a:srgbClr val="000000"/>
                </a:solidFill>
                <a:cs typeface="Times New Roman" charset="0"/>
              </a:rPr>
              <a:t>, Austria and Slovenia.</a:t>
            </a:r>
          </a:p>
          <a:p>
            <a:endParaRPr lang="it-IT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3" y="1488196"/>
            <a:ext cx="3894904" cy="4595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237" y="6083300"/>
            <a:ext cx="1401763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975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Culture in </a:t>
            </a:r>
            <a:r>
              <a:rPr lang="it-IT" dirty="0" err="1" smtClean="0"/>
              <a:t>Italy</a:t>
            </a:r>
            <a:endParaRPr lang="it-IT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67544" y="0"/>
            <a:ext cx="8496944" cy="6858000"/>
          </a:xfrm>
        </p:spPr>
        <p:txBody>
          <a:bodyPr>
            <a:normAutofit/>
          </a:bodyPr>
          <a:lstStyle/>
          <a:p>
            <a:pPr marL="0" indent="0" algn="l" defTabSz="914400">
              <a:spcAft>
                <a:spcPct val="0"/>
              </a:spcAft>
              <a:buNone/>
            </a:pPr>
            <a:endParaRPr lang="it-IT" altLang="it-IT" sz="2000" dirty="0" smtClean="0">
              <a:latin typeface="Comic Sans MS" pitchFamily="66" charset="0"/>
              <a:cs typeface="Times New Roman" charset="0"/>
            </a:endParaRPr>
          </a:p>
          <a:p>
            <a:pPr marL="0" indent="0" algn="l" defTabSz="914400">
              <a:spcAft>
                <a:spcPct val="0"/>
              </a:spcAft>
              <a:buNone/>
            </a:pPr>
            <a:endParaRPr lang="it-IT" altLang="it-IT" sz="2000" dirty="0">
              <a:latin typeface="Comic Sans MS" pitchFamily="66" charset="0"/>
              <a:cs typeface="Times New Roman" charset="0"/>
            </a:endParaRPr>
          </a:p>
          <a:p>
            <a:pPr marL="0" indent="0" algn="l" defTabSz="914400">
              <a:spcAft>
                <a:spcPct val="0"/>
              </a:spcAft>
              <a:buNone/>
            </a:pPr>
            <a:endParaRPr lang="it-IT" altLang="it-IT" sz="2000" dirty="0" smtClean="0">
              <a:latin typeface="Comic Sans MS" pitchFamily="66" charset="0"/>
              <a:cs typeface="Times New Roman" charset="0"/>
            </a:endParaRPr>
          </a:p>
          <a:p>
            <a:pPr marL="0" indent="0" algn="l" defTabSz="914400">
              <a:spcAft>
                <a:spcPct val="0"/>
              </a:spcAft>
              <a:buNone/>
            </a:pPr>
            <a:r>
              <a:rPr lang="it-IT" altLang="it-IT" sz="2000" dirty="0" err="1" smtClean="0">
                <a:latin typeface="Comic Sans MS" pitchFamily="66" charset="0"/>
                <a:cs typeface="Times New Roman" charset="0"/>
              </a:rPr>
              <a:t>Italy</a:t>
            </a:r>
            <a:r>
              <a:rPr lang="it-IT" altLang="it-IT" sz="2000" dirty="0" smtClean="0">
                <a:latin typeface="Comic Sans MS" pitchFamily="66" charset="0"/>
                <a:cs typeface="Times New Roman" charset="0"/>
              </a:rPr>
              <a:t> </a:t>
            </a:r>
            <a:r>
              <a:rPr lang="it-IT" altLang="it-IT" sz="2000" dirty="0" err="1">
                <a:latin typeface="Comic Sans MS" pitchFamily="66" charset="0"/>
                <a:cs typeface="Times New Roman" charset="0"/>
              </a:rPr>
              <a:t>has</a:t>
            </a:r>
            <a:r>
              <a:rPr lang="it-IT" altLang="it-IT" sz="2000" dirty="0">
                <a:latin typeface="Comic Sans MS" pitchFamily="66" charset="0"/>
                <a:cs typeface="Times New Roman" charset="0"/>
              </a:rPr>
              <a:t> </a:t>
            </a:r>
            <a:r>
              <a:rPr lang="it-IT" altLang="it-IT" sz="2000" dirty="0" err="1">
                <a:latin typeface="Comic Sans MS" pitchFamily="66" charset="0"/>
                <a:cs typeface="Times New Roman" charset="0"/>
              </a:rPr>
              <a:t>been</a:t>
            </a:r>
            <a:r>
              <a:rPr lang="it-IT" altLang="it-IT" sz="2000" dirty="0">
                <a:latin typeface="Comic Sans MS" pitchFamily="66" charset="0"/>
                <a:cs typeface="Times New Roman" charset="0"/>
              </a:rPr>
              <a:t> a </a:t>
            </a:r>
            <a:r>
              <a:rPr lang="it-IT" altLang="it-IT" sz="2000" dirty="0" err="1">
                <a:latin typeface="Comic Sans MS" pitchFamily="66" charset="0"/>
                <a:cs typeface="Times New Roman" charset="0"/>
              </a:rPr>
              <a:t>seminal</a:t>
            </a:r>
            <a:r>
              <a:rPr lang="it-IT" altLang="it-IT" sz="2000" dirty="0">
                <a:latin typeface="Comic Sans MS" pitchFamily="66" charset="0"/>
                <a:cs typeface="Times New Roman" charset="0"/>
              </a:rPr>
              <a:t> </a:t>
            </a:r>
            <a:r>
              <a:rPr lang="it-IT" altLang="it-IT" sz="2000" dirty="0" err="1">
                <a:latin typeface="Comic Sans MS" pitchFamily="66" charset="0"/>
                <a:cs typeface="Times New Roman" charset="0"/>
              </a:rPr>
              <a:t>place</a:t>
            </a:r>
            <a:r>
              <a:rPr lang="it-IT" altLang="it-IT" sz="2000" dirty="0">
                <a:latin typeface="Comic Sans MS" pitchFamily="66" charset="0"/>
                <a:cs typeface="Times New Roman" charset="0"/>
              </a:rPr>
              <a:t> for </a:t>
            </a:r>
            <a:r>
              <a:rPr lang="it-IT" altLang="it-IT" sz="2000" dirty="0" err="1">
                <a:latin typeface="Comic Sans MS" pitchFamily="66" charset="0"/>
                <a:cs typeface="Times New Roman" charset="0"/>
              </a:rPr>
              <a:t>many</a:t>
            </a:r>
            <a:r>
              <a:rPr lang="it-IT" altLang="it-IT" sz="2000" dirty="0">
                <a:latin typeface="Comic Sans MS" pitchFamily="66" charset="0"/>
                <a:cs typeface="Times New Roman" charset="0"/>
              </a:rPr>
              <a:t> </a:t>
            </a:r>
            <a:r>
              <a:rPr lang="it-IT" altLang="it-IT" sz="2000" dirty="0" err="1">
                <a:latin typeface="Comic Sans MS" pitchFamily="66" charset="0"/>
                <a:cs typeface="Times New Roman" charset="0"/>
              </a:rPr>
              <a:t>important</a:t>
            </a:r>
            <a:r>
              <a:rPr lang="it-IT" altLang="it-IT" sz="2000" dirty="0">
                <a:latin typeface="Comic Sans MS" pitchFamily="66" charset="0"/>
                <a:cs typeface="Times New Roman" charset="0"/>
              </a:rPr>
              <a:t> </a:t>
            </a:r>
            <a:r>
              <a:rPr lang="it-IT" altLang="it-IT" sz="2000" dirty="0" err="1">
                <a:latin typeface="Comic Sans MS" pitchFamily="66" charset="0"/>
                <a:cs typeface="Times New Roman" charset="0"/>
              </a:rPr>
              <a:t>artistic</a:t>
            </a:r>
            <a:r>
              <a:rPr lang="it-IT" altLang="it-IT" sz="2000" dirty="0">
                <a:latin typeface="Comic Sans MS" pitchFamily="66" charset="0"/>
                <a:cs typeface="Times New Roman" charset="0"/>
              </a:rPr>
              <a:t> and </a:t>
            </a:r>
            <a:r>
              <a:rPr lang="it-IT" altLang="it-IT" sz="2000" dirty="0" err="1">
                <a:latin typeface="Comic Sans MS" pitchFamily="66" charset="0"/>
                <a:cs typeface="Times New Roman" charset="0"/>
              </a:rPr>
              <a:t>intellectual</a:t>
            </a:r>
            <a:r>
              <a:rPr lang="it-IT" altLang="it-IT" sz="2000" dirty="0">
                <a:latin typeface="Comic Sans MS" pitchFamily="66" charset="0"/>
                <a:cs typeface="Times New Roman" charset="0"/>
              </a:rPr>
              <a:t> </a:t>
            </a:r>
            <a:r>
              <a:rPr lang="it-IT" altLang="it-IT" sz="2000" dirty="0" err="1">
                <a:latin typeface="Comic Sans MS" pitchFamily="66" charset="0"/>
                <a:cs typeface="Times New Roman" charset="0"/>
              </a:rPr>
              <a:t>movements</a:t>
            </a:r>
            <a:r>
              <a:rPr lang="it-IT" altLang="it-IT" sz="2000" dirty="0">
                <a:latin typeface="Comic Sans MS" pitchFamily="66" charset="0"/>
                <a:cs typeface="Times New Roman" charset="0"/>
              </a:rPr>
              <a:t> </a:t>
            </a:r>
            <a:r>
              <a:rPr lang="it-IT" altLang="it-IT" sz="2000" dirty="0" err="1">
                <a:latin typeface="Comic Sans MS" pitchFamily="66" charset="0"/>
                <a:cs typeface="Times New Roman" charset="0"/>
              </a:rPr>
              <a:t>that</a:t>
            </a:r>
            <a:r>
              <a:rPr lang="it-IT" altLang="it-IT" sz="2000" dirty="0">
                <a:latin typeface="Comic Sans MS" pitchFamily="66" charset="0"/>
                <a:cs typeface="Times New Roman" charset="0"/>
              </a:rPr>
              <a:t> spread </a:t>
            </a:r>
            <a:r>
              <a:rPr lang="it-IT" altLang="it-IT" sz="2000" dirty="0" err="1">
                <a:latin typeface="Comic Sans MS" pitchFamily="66" charset="0"/>
                <a:cs typeface="Times New Roman" charset="0"/>
              </a:rPr>
              <a:t>throughout</a:t>
            </a:r>
            <a:r>
              <a:rPr lang="it-IT" altLang="it-IT" sz="2000" dirty="0">
                <a:latin typeface="Comic Sans MS" pitchFamily="66" charset="0"/>
                <a:cs typeface="Times New Roman" charset="0"/>
              </a:rPr>
              <a:t> Europe, </a:t>
            </a:r>
            <a:r>
              <a:rPr lang="it-IT" altLang="it-IT" sz="2000" dirty="0" err="1">
                <a:latin typeface="Comic Sans MS" pitchFamily="66" charset="0"/>
                <a:cs typeface="Times New Roman" charset="0"/>
              </a:rPr>
              <a:t>including</a:t>
            </a:r>
            <a:r>
              <a:rPr lang="it-IT" altLang="it-IT" sz="2000" dirty="0">
                <a:latin typeface="Comic Sans MS" pitchFamily="66" charset="0"/>
                <a:cs typeface="Times New Roman" charset="0"/>
              </a:rPr>
              <a:t> the </a:t>
            </a:r>
            <a:r>
              <a:rPr lang="it-IT" altLang="it-IT" sz="2000" dirty="0" err="1">
                <a:latin typeface="Comic Sans MS" pitchFamily="66" charset="0"/>
                <a:cs typeface="Times New Roman" charset="0"/>
              </a:rPr>
              <a:t>Renaissance</a:t>
            </a:r>
            <a:r>
              <a:rPr lang="it-IT" altLang="it-IT" sz="2000" dirty="0">
                <a:latin typeface="Comic Sans MS" pitchFamily="66" charset="0"/>
                <a:cs typeface="Times New Roman" charset="0"/>
              </a:rPr>
              <a:t> and </a:t>
            </a:r>
            <a:r>
              <a:rPr lang="it-IT" altLang="it-IT" sz="2000" dirty="0" err="1">
                <a:latin typeface="Comic Sans MS" pitchFamily="66" charset="0"/>
                <a:cs typeface="Times New Roman" charset="0"/>
              </a:rPr>
              <a:t>Baroque</a:t>
            </a:r>
            <a:r>
              <a:rPr lang="it-IT" altLang="it-IT" sz="2000" dirty="0">
                <a:latin typeface="Comic Sans MS" pitchFamily="66" charset="0"/>
                <a:cs typeface="Times New Roman" charset="0"/>
              </a:rPr>
              <a:t>. </a:t>
            </a:r>
            <a:endParaRPr lang="it-IT" altLang="it-IT" sz="2000" dirty="0" smtClean="0">
              <a:latin typeface="Comic Sans MS" pitchFamily="66" charset="0"/>
              <a:cs typeface="Times New Roman" charset="0"/>
            </a:endParaRPr>
          </a:p>
          <a:p>
            <a:pPr marL="0" indent="0" algn="l" defTabSz="914400">
              <a:spcAft>
                <a:spcPct val="0"/>
              </a:spcAft>
              <a:buNone/>
            </a:pPr>
            <a:r>
              <a:rPr lang="it-IT" altLang="it-IT" sz="2000" dirty="0" smtClean="0">
                <a:latin typeface="Comic Sans MS" pitchFamily="66" charset="0"/>
                <a:cs typeface="Times New Roman" charset="0"/>
              </a:rPr>
              <a:t>    The </a:t>
            </a:r>
            <a:r>
              <a:rPr lang="it-IT" altLang="it-IT" sz="2000" dirty="0" err="1">
                <a:latin typeface="Comic Sans MS" pitchFamily="66" charset="0"/>
                <a:cs typeface="Times New Roman" charset="0"/>
              </a:rPr>
              <a:t>most</a:t>
            </a:r>
            <a:r>
              <a:rPr lang="it-IT" altLang="it-IT" sz="2000" dirty="0">
                <a:latin typeface="Comic Sans MS" pitchFamily="66" charset="0"/>
                <a:cs typeface="Times New Roman" charset="0"/>
              </a:rPr>
              <a:t> </a:t>
            </a:r>
            <a:r>
              <a:rPr lang="it-IT" altLang="it-IT" sz="2000" dirty="0" err="1">
                <a:latin typeface="Comic Sans MS" pitchFamily="66" charset="0"/>
                <a:cs typeface="Times New Roman" charset="0"/>
              </a:rPr>
              <a:t>important</a:t>
            </a:r>
            <a:r>
              <a:rPr lang="it-IT" altLang="it-IT" sz="2000" dirty="0">
                <a:latin typeface="Comic Sans MS" pitchFamily="66" charset="0"/>
                <a:cs typeface="Times New Roman" charset="0"/>
              </a:rPr>
              <a:t> </a:t>
            </a:r>
            <a:r>
              <a:rPr lang="it-IT" altLang="it-IT" sz="2000" dirty="0" err="1">
                <a:latin typeface="Comic Sans MS" pitchFamily="66" charset="0"/>
                <a:cs typeface="Times New Roman" charset="0"/>
              </a:rPr>
              <a:t>artists</a:t>
            </a:r>
            <a:r>
              <a:rPr lang="it-IT" altLang="it-IT" sz="2000" dirty="0">
                <a:latin typeface="Comic Sans MS" pitchFamily="66" charset="0"/>
                <a:cs typeface="Times New Roman" charset="0"/>
              </a:rPr>
              <a:t> </a:t>
            </a:r>
            <a:r>
              <a:rPr lang="it-IT" altLang="it-IT" sz="2000" dirty="0" err="1" smtClean="0">
                <a:latin typeface="Comic Sans MS" pitchFamily="66" charset="0"/>
                <a:cs typeface="Times New Roman" charset="0"/>
              </a:rPr>
              <a:t>were</a:t>
            </a:r>
            <a:r>
              <a:rPr lang="it-IT" altLang="it-IT" sz="2000" dirty="0" smtClean="0">
                <a:latin typeface="Comic Sans MS" pitchFamily="66" charset="0"/>
                <a:cs typeface="Times New Roman" charset="0"/>
              </a:rPr>
              <a:t> :</a:t>
            </a:r>
          </a:p>
          <a:p>
            <a:pPr algn="l" defTabSz="914400">
              <a:spcAft>
                <a:spcPct val="0"/>
              </a:spcAft>
            </a:pPr>
            <a:endParaRPr lang="it-IT" altLang="it-IT" sz="2000" dirty="0" smtClean="0">
              <a:latin typeface="Comic Sans MS" pitchFamily="66" charset="0"/>
              <a:cs typeface="Times New Roman" charset="0"/>
            </a:endParaRPr>
          </a:p>
          <a:p>
            <a:pPr marL="0" indent="0" algn="l" defTabSz="914400">
              <a:spcAft>
                <a:spcPct val="0"/>
              </a:spcAft>
              <a:buNone/>
            </a:pPr>
            <a:r>
              <a:rPr lang="it-IT" altLang="it-IT" sz="2000" dirty="0" smtClean="0">
                <a:latin typeface="Comic Sans MS" pitchFamily="66" charset="0"/>
                <a:cs typeface="Times New Roman" charset="0"/>
              </a:rPr>
              <a:t> Michelangelo</a:t>
            </a:r>
          </a:p>
          <a:p>
            <a:pPr algn="l" defTabSz="914400">
              <a:spcAft>
                <a:spcPct val="0"/>
              </a:spcAft>
            </a:pPr>
            <a:endParaRPr lang="it-IT" altLang="it-IT" sz="2000" dirty="0" smtClean="0">
              <a:latin typeface="Comic Sans MS" pitchFamily="66" charset="0"/>
              <a:cs typeface="Times New Roman" charset="0"/>
            </a:endParaRPr>
          </a:p>
          <a:p>
            <a:pPr algn="l" defTabSz="914400">
              <a:spcAft>
                <a:spcPct val="0"/>
              </a:spcAft>
            </a:pPr>
            <a:endParaRPr lang="it-IT" altLang="it-IT" sz="2000" dirty="0" smtClean="0">
              <a:latin typeface="Comic Sans MS" pitchFamily="66" charset="0"/>
              <a:cs typeface="Times New Roman" charset="0"/>
            </a:endParaRPr>
          </a:p>
          <a:p>
            <a:pPr marL="0" indent="0" algn="l" defTabSz="914400">
              <a:spcAft>
                <a:spcPct val="0"/>
              </a:spcAft>
              <a:buNone/>
            </a:pPr>
            <a:r>
              <a:rPr lang="it-IT" altLang="it-IT" sz="2000" dirty="0" smtClean="0">
                <a:latin typeface="Comic Sans MS" pitchFamily="66" charset="0"/>
                <a:cs typeface="Times New Roman" charset="0"/>
              </a:rPr>
              <a:t>                                                   </a:t>
            </a:r>
            <a:r>
              <a:rPr lang="it-IT" altLang="it-IT" sz="2000" dirty="0">
                <a:latin typeface="Comic Sans MS" pitchFamily="66" charset="0"/>
                <a:cs typeface="Times New Roman" charset="0"/>
              </a:rPr>
              <a:t>Leonardo da </a:t>
            </a:r>
            <a:r>
              <a:rPr lang="it-IT" altLang="it-IT" sz="2000" dirty="0" smtClean="0">
                <a:latin typeface="Comic Sans MS" pitchFamily="66" charset="0"/>
                <a:cs typeface="Times New Roman" charset="0"/>
              </a:rPr>
              <a:t>Vinci</a:t>
            </a:r>
          </a:p>
          <a:p>
            <a:pPr algn="l" defTabSz="914400">
              <a:spcAft>
                <a:spcPct val="0"/>
              </a:spcAft>
            </a:pPr>
            <a:endParaRPr lang="it-IT" altLang="it-IT" sz="2000" dirty="0" smtClean="0">
              <a:latin typeface="Comic Sans MS" pitchFamily="66" charset="0"/>
              <a:cs typeface="Times New Roman" charset="0"/>
            </a:endParaRPr>
          </a:p>
          <a:p>
            <a:pPr algn="l" defTabSz="914400">
              <a:spcAft>
                <a:spcPct val="0"/>
              </a:spcAft>
            </a:pPr>
            <a:endParaRPr lang="it-IT" altLang="it-IT" sz="2000" dirty="0" smtClean="0">
              <a:latin typeface="Comic Sans MS" pitchFamily="66" charset="0"/>
              <a:cs typeface="Times New Roman" charset="0"/>
            </a:endParaRPr>
          </a:p>
          <a:p>
            <a:pPr marL="0" indent="0" algn="l" defTabSz="914400">
              <a:spcAft>
                <a:spcPct val="0"/>
              </a:spcAft>
              <a:buNone/>
            </a:pPr>
            <a:r>
              <a:rPr lang="it-IT" altLang="it-IT" sz="2000" dirty="0" smtClean="0">
                <a:latin typeface="Comic Sans MS" pitchFamily="66" charset="0"/>
                <a:cs typeface="Times New Roman" charset="0"/>
              </a:rPr>
              <a:t> Donatello</a:t>
            </a:r>
          </a:p>
          <a:p>
            <a:pPr algn="l" defTabSz="914400">
              <a:spcAft>
                <a:spcPct val="0"/>
              </a:spcAft>
            </a:pPr>
            <a:endParaRPr lang="it-IT" altLang="it-IT" sz="2000" dirty="0" smtClean="0">
              <a:latin typeface="Comic Sans MS" pitchFamily="66" charset="0"/>
              <a:cs typeface="Times New Roman" charset="0"/>
            </a:endParaRPr>
          </a:p>
          <a:p>
            <a:pPr algn="l" defTabSz="914400">
              <a:spcAft>
                <a:spcPct val="0"/>
              </a:spcAft>
            </a:pPr>
            <a:endParaRPr lang="it-IT" altLang="it-IT" sz="2000" dirty="0" smtClean="0">
              <a:latin typeface="Comic Sans MS" pitchFamily="66" charset="0"/>
              <a:cs typeface="Times New Roman" charset="0"/>
            </a:endParaRPr>
          </a:p>
          <a:p>
            <a:pPr marL="0" indent="0" algn="l" defTabSz="914400">
              <a:spcAft>
                <a:spcPct val="0"/>
              </a:spcAft>
              <a:buNone/>
            </a:pPr>
            <a:r>
              <a:rPr lang="it-IT" altLang="it-IT" sz="2000" dirty="0" smtClean="0">
                <a:latin typeface="Comic Sans MS" pitchFamily="66" charset="0"/>
                <a:cs typeface="Times New Roman" charset="0"/>
              </a:rPr>
              <a:t>                                                                     Botticelli</a:t>
            </a:r>
          </a:p>
          <a:p>
            <a:pPr algn="l" defTabSz="914400">
              <a:spcAft>
                <a:spcPct val="0"/>
              </a:spcAft>
            </a:pPr>
            <a:endParaRPr lang="it-IT" altLang="it-IT" sz="2000" dirty="0" smtClean="0">
              <a:latin typeface="Comic Sans MS" pitchFamily="66" charset="0"/>
              <a:cs typeface="Times New Roman" charset="0"/>
            </a:endParaRPr>
          </a:p>
          <a:p>
            <a:pPr defTabSz="914400">
              <a:spcAft>
                <a:spcPct val="0"/>
              </a:spcAft>
            </a:pPr>
            <a:endParaRPr lang="it-IT" altLang="it-IT" sz="2000" dirty="0" smtClean="0">
              <a:latin typeface="Comic Sans MS" pitchFamily="66" charset="0"/>
            </a:endParaRPr>
          </a:p>
          <a:p>
            <a:pPr defTabSz="914400">
              <a:spcAft>
                <a:spcPct val="0"/>
              </a:spcAft>
            </a:pPr>
            <a:endParaRPr lang="it-IT" altLang="it-IT" sz="2000" dirty="0">
              <a:latin typeface="Comic Sans MS" pitchFamily="66" charset="0"/>
            </a:endParaRPr>
          </a:p>
          <a:p>
            <a:pPr defTabSz="914400">
              <a:spcAft>
                <a:spcPct val="0"/>
              </a:spcAft>
            </a:pPr>
            <a:endParaRPr lang="it-IT" altLang="it-IT" sz="2000" dirty="0"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177392"/>
            <a:ext cx="832764" cy="62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578" y="2971207"/>
            <a:ext cx="513334" cy="77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332" y="2640405"/>
            <a:ext cx="1547676" cy="1160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974135"/>
            <a:ext cx="1440160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87" y="5166140"/>
            <a:ext cx="799021" cy="954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500" y="4541052"/>
            <a:ext cx="1183460" cy="1579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177" y="5077545"/>
            <a:ext cx="551470" cy="1007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829" y="5077545"/>
            <a:ext cx="1888341" cy="121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301" y="6354177"/>
            <a:ext cx="917699" cy="507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793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79512" y="332656"/>
            <a:ext cx="8507288" cy="6336704"/>
          </a:xfrm>
        </p:spPr>
        <p:txBody>
          <a:bodyPr>
            <a:normAutofit fontScale="85000" lnSpcReduction="20000"/>
          </a:bodyPr>
          <a:lstStyle/>
          <a:p>
            <a:pPr marL="0" indent="0" algn="r">
              <a:spcAft>
                <a:spcPct val="0"/>
              </a:spcAft>
              <a:buNone/>
            </a:pPr>
            <a:endParaRPr lang="it-IT" altLang="it-IT" dirty="0" smtClean="0">
              <a:latin typeface="Comic Sans MS" pitchFamily="66" charset="0"/>
              <a:cs typeface="Times New Roman" charset="0"/>
            </a:endParaRPr>
          </a:p>
          <a:p>
            <a:pPr marL="0" indent="0" algn="r">
              <a:spcAft>
                <a:spcPct val="0"/>
              </a:spcAft>
              <a:buNone/>
            </a:pPr>
            <a:endParaRPr lang="it-IT" altLang="it-IT" dirty="0" smtClean="0">
              <a:latin typeface="Comic Sans MS" pitchFamily="66" charset="0"/>
              <a:cs typeface="Times New Roman" charset="0"/>
            </a:endParaRPr>
          </a:p>
          <a:p>
            <a:pPr marL="0" indent="0" algn="r">
              <a:spcAft>
                <a:spcPct val="0"/>
              </a:spcAft>
              <a:buNone/>
            </a:pPr>
            <a:endParaRPr lang="it-IT" altLang="it-IT" dirty="0">
              <a:latin typeface="Comic Sans MS" pitchFamily="66" charset="0"/>
              <a:cs typeface="Times New Roman" charset="0"/>
            </a:endParaRPr>
          </a:p>
          <a:p>
            <a:pPr marL="0" indent="0" algn="r">
              <a:spcAft>
                <a:spcPct val="0"/>
              </a:spcAft>
              <a:buNone/>
            </a:pPr>
            <a:endParaRPr lang="it-IT" altLang="it-IT" dirty="0" smtClean="0">
              <a:latin typeface="Comic Sans MS" pitchFamily="66" charset="0"/>
              <a:cs typeface="Times New Roman" charset="0"/>
            </a:endParaRPr>
          </a:p>
          <a:p>
            <a:pPr marL="0" indent="0" algn="r">
              <a:spcAft>
                <a:spcPct val="0"/>
              </a:spcAft>
              <a:buNone/>
            </a:pPr>
            <a:endParaRPr lang="it-IT" altLang="it-IT" dirty="0">
              <a:latin typeface="Comic Sans MS" pitchFamily="66" charset="0"/>
              <a:cs typeface="Times New Roman" charset="0"/>
            </a:endParaRPr>
          </a:p>
          <a:p>
            <a:pPr>
              <a:spcAft>
                <a:spcPct val="0"/>
              </a:spcAft>
            </a:pPr>
            <a:endParaRPr lang="it-IT" altLang="it-IT" dirty="0">
              <a:latin typeface="Comic Sans MS" pitchFamily="66" charset="0"/>
              <a:cs typeface="Times New Roman" charset="0"/>
            </a:endParaRPr>
          </a:p>
          <a:p>
            <a:pPr marL="0" lvl="3" indent="0">
              <a:spcAft>
                <a:spcPct val="0"/>
              </a:spcAft>
              <a:buNone/>
            </a:pPr>
            <a:r>
              <a:rPr lang="it-IT" altLang="it-IT" sz="2400" dirty="0" smtClean="0">
                <a:latin typeface="Comic Sans MS" pitchFamily="66" charset="0"/>
                <a:cs typeface="Times New Roman" charset="0"/>
              </a:rPr>
              <a:t>                   Bernini </a:t>
            </a:r>
            <a:endParaRPr lang="it-IT" altLang="it-IT" sz="2400" dirty="0">
              <a:latin typeface="Comic Sans MS" pitchFamily="66" charset="0"/>
              <a:cs typeface="Times New Roman" charset="0"/>
            </a:endParaRPr>
          </a:p>
          <a:p>
            <a:pPr marL="0" indent="0">
              <a:spcAft>
                <a:spcPct val="0"/>
              </a:spcAft>
              <a:buNone/>
            </a:pPr>
            <a:r>
              <a:rPr lang="it-IT" altLang="it-IT" dirty="0" smtClean="0">
                <a:latin typeface="Comic Sans MS" pitchFamily="66" charset="0"/>
                <a:cs typeface="Times New Roman" charset="0"/>
              </a:rPr>
              <a:t>                                                                          Caravaggio</a:t>
            </a:r>
            <a:endParaRPr lang="it-IT" altLang="it-IT" dirty="0">
              <a:latin typeface="Comic Sans MS" pitchFamily="66" charset="0"/>
              <a:cs typeface="Times New Roman" charset="0"/>
            </a:endParaRPr>
          </a:p>
          <a:p>
            <a:pPr marL="0" indent="0">
              <a:spcAft>
                <a:spcPct val="0"/>
              </a:spcAft>
              <a:buNone/>
            </a:pPr>
            <a:endParaRPr lang="it-IT" altLang="it-IT" dirty="0">
              <a:latin typeface="Comic Sans MS" pitchFamily="66" charset="0"/>
              <a:cs typeface="Times New Roman" charset="0"/>
            </a:endParaRPr>
          </a:p>
          <a:p>
            <a:pPr marL="0" indent="0" algn="ctr">
              <a:spcAft>
                <a:spcPct val="0"/>
              </a:spcAft>
              <a:buNone/>
            </a:pPr>
            <a:endParaRPr lang="it-IT" altLang="it-IT" dirty="0" smtClean="0">
              <a:latin typeface="Comic Sans MS" pitchFamily="66" charset="0"/>
              <a:cs typeface="Times New Roman" charset="0"/>
            </a:endParaRPr>
          </a:p>
          <a:p>
            <a:pPr marL="0" indent="0" algn="ctr">
              <a:spcAft>
                <a:spcPct val="0"/>
              </a:spcAft>
              <a:buNone/>
            </a:pPr>
            <a:endParaRPr lang="it-IT" altLang="it-IT" dirty="0">
              <a:latin typeface="Comic Sans MS" pitchFamily="66" charset="0"/>
              <a:cs typeface="Times New Roman" charset="0"/>
            </a:endParaRPr>
          </a:p>
          <a:p>
            <a:pPr marL="0" indent="0" algn="ctr">
              <a:spcAft>
                <a:spcPct val="0"/>
              </a:spcAft>
              <a:buNone/>
            </a:pPr>
            <a:endParaRPr lang="it-IT" altLang="it-IT" dirty="0" smtClean="0">
              <a:latin typeface="Comic Sans MS" pitchFamily="66" charset="0"/>
              <a:cs typeface="Times New Roman" charset="0"/>
            </a:endParaRPr>
          </a:p>
          <a:p>
            <a:pPr marL="0" indent="0" algn="ctr">
              <a:spcAft>
                <a:spcPct val="0"/>
              </a:spcAft>
              <a:buNone/>
            </a:pPr>
            <a:endParaRPr lang="it-IT" altLang="it-IT" dirty="0" smtClean="0">
              <a:latin typeface="Comic Sans MS" pitchFamily="66" charset="0"/>
              <a:cs typeface="Times New Roman" charset="0"/>
            </a:endParaRPr>
          </a:p>
          <a:p>
            <a:pPr marL="0" indent="0" algn="ctr">
              <a:spcAft>
                <a:spcPct val="0"/>
              </a:spcAft>
              <a:buNone/>
            </a:pPr>
            <a:endParaRPr lang="it-IT" altLang="it-IT" dirty="0">
              <a:latin typeface="Comic Sans MS" pitchFamily="66" charset="0"/>
              <a:cs typeface="Times New Roman" charset="0"/>
            </a:endParaRPr>
          </a:p>
          <a:p>
            <a:pPr marL="0" indent="0" algn="ctr">
              <a:spcAft>
                <a:spcPct val="0"/>
              </a:spcAft>
              <a:buNone/>
            </a:pPr>
            <a:endParaRPr lang="it-IT" altLang="it-IT" dirty="0" smtClean="0">
              <a:latin typeface="Comic Sans MS" pitchFamily="66" charset="0"/>
              <a:cs typeface="Times New Roman" charset="0"/>
            </a:endParaRPr>
          </a:p>
          <a:p>
            <a:pPr marL="0" indent="0" algn="ctr">
              <a:spcAft>
                <a:spcPct val="0"/>
              </a:spcAft>
              <a:buNone/>
            </a:pPr>
            <a:r>
              <a:rPr lang="it-IT" altLang="it-IT" dirty="0" smtClean="0">
                <a:latin typeface="Comic Sans MS" pitchFamily="66" charset="0"/>
                <a:cs typeface="Times New Roman" charset="0"/>
              </a:rPr>
              <a:t> </a:t>
            </a:r>
            <a:r>
              <a:rPr lang="it-IT" altLang="it-IT" dirty="0" err="1" smtClean="0">
                <a:latin typeface="Comic Sans MS" pitchFamily="66" charset="0"/>
                <a:cs typeface="Times New Roman" charset="0"/>
              </a:rPr>
              <a:t>Raphael</a:t>
            </a:r>
            <a:endParaRPr lang="it-IT" altLang="it-IT" dirty="0" smtClean="0">
              <a:latin typeface="Comic Sans MS" pitchFamily="66" charset="0"/>
              <a:cs typeface="Times New Roman" charset="0"/>
            </a:endParaRPr>
          </a:p>
          <a:p>
            <a:pPr marL="0" indent="0" algn="r">
              <a:spcAft>
                <a:spcPct val="0"/>
              </a:spcAft>
              <a:buNone/>
            </a:pPr>
            <a:r>
              <a:rPr lang="it-IT" altLang="it-IT" i="1" dirty="0" smtClean="0">
                <a:latin typeface="Comic Sans MS" pitchFamily="66" charset="0"/>
                <a:cs typeface="Times New Roman" charset="0"/>
              </a:rPr>
              <a:t>… </a:t>
            </a:r>
            <a:r>
              <a:rPr lang="it-IT" altLang="it-IT" i="1" dirty="0" err="1" smtClean="0">
                <a:latin typeface="Comic Sans MS" pitchFamily="66" charset="0"/>
                <a:cs typeface="Times New Roman" charset="0"/>
              </a:rPr>
              <a:t>among</a:t>
            </a:r>
            <a:r>
              <a:rPr lang="it-IT" altLang="it-IT" i="1" dirty="0" smtClean="0">
                <a:latin typeface="Comic Sans MS" pitchFamily="66" charset="0"/>
                <a:cs typeface="Times New Roman" charset="0"/>
              </a:rPr>
              <a:t> </a:t>
            </a:r>
            <a:r>
              <a:rPr lang="it-IT" altLang="it-IT" i="1" dirty="0" err="1" smtClean="0">
                <a:latin typeface="Comic Sans MS" pitchFamily="66" charset="0"/>
                <a:cs typeface="Times New Roman" charset="0"/>
              </a:rPr>
              <a:t>many</a:t>
            </a:r>
            <a:r>
              <a:rPr lang="it-IT" altLang="it-IT" i="1" dirty="0" smtClean="0">
                <a:latin typeface="Comic Sans MS" pitchFamily="66" charset="0"/>
                <a:cs typeface="Times New Roman" charset="0"/>
              </a:rPr>
              <a:t> </a:t>
            </a:r>
            <a:r>
              <a:rPr lang="it-IT" altLang="it-IT" i="1" dirty="0" err="1" smtClean="0">
                <a:latin typeface="Comic Sans MS" pitchFamily="66" charset="0"/>
                <a:cs typeface="Times New Roman" charset="0"/>
              </a:rPr>
              <a:t>others</a:t>
            </a:r>
            <a:r>
              <a:rPr lang="it-IT" altLang="it-IT" i="1" dirty="0" smtClean="0">
                <a:latin typeface="Comic Sans MS" pitchFamily="66" charset="0"/>
                <a:cs typeface="Times New Roman" charset="0"/>
              </a:rPr>
              <a:t>. </a:t>
            </a:r>
            <a:endParaRPr lang="en-US" altLang="it-IT" i="1" dirty="0" smtClean="0">
              <a:latin typeface="Comic Sans MS" pitchFamily="66" charset="0"/>
              <a:cs typeface="Times New Roman" charset="0"/>
            </a:endParaRPr>
          </a:p>
          <a:p>
            <a:endParaRPr lang="it-IT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59207"/>
            <a:ext cx="2580468" cy="2035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55" y="1044714"/>
            <a:ext cx="999639" cy="1304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964" y="531154"/>
            <a:ext cx="2719140" cy="1817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981" y="3644340"/>
            <a:ext cx="1158862" cy="1656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843" y="2659670"/>
            <a:ext cx="1872208" cy="264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659" y="6453336"/>
            <a:ext cx="732210" cy="404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965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/>
          <p:cNvSpPr txBox="1">
            <a:spLocks noChangeArrowheads="1"/>
          </p:cNvSpPr>
          <p:nvPr/>
        </p:nvSpPr>
        <p:spPr bwMode="auto">
          <a:xfrm>
            <a:off x="163649" y="1988840"/>
            <a:ext cx="648072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altLang="it-IT" sz="2000" dirty="0" smtClean="0">
                <a:latin typeface="Comic Sans MS" pitchFamily="66" charset="0"/>
                <a:cs typeface="Times New Roman" charset="0"/>
              </a:rPr>
              <a:t>In </a:t>
            </a:r>
            <a:r>
              <a:rPr lang="en-GB" altLang="it-IT" sz="2000" dirty="0" smtClean="0">
                <a:solidFill>
                  <a:srgbClr val="FF0000"/>
                </a:solidFill>
                <a:latin typeface="Comic Sans MS" pitchFamily="66" charset="0"/>
                <a:cs typeface="Times New Roman" charset="0"/>
              </a:rPr>
              <a:t>Milan</a:t>
            </a:r>
            <a:r>
              <a:rPr lang="en-GB" altLang="it-IT" sz="2000" dirty="0" smtClean="0">
                <a:latin typeface="Comic Sans MS" pitchFamily="66" charset="0"/>
                <a:cs typeface="Times New Roman" charset="0"/>
              </a:rPr>
              <a:t> we can see the dome, work of art gothic that with its gold “</a:t>
            </a:r>
            <a:r>
              <a:rPr lang="en-GB" altLang="it-IT" sz="2000" dirty="0" err="1" smtClean="0">
                <a:latin typeface="Comic Sans MS" pitchFamily="66" charset="0"/>
                <a:cs typeface="Times New Roman" charset="0"/>
              </a:rPr>
              <a:t>madonnina</a:t>
            </a:r>
            <a:r>
              <a:rPr lang="en-GB" altLang="it-IT" sz="2000" dirty="0" smtClean="0">
                <a:latin typeface="Comic Sans MS" pitchFamily="66" charset="0"/>
                <a:cs typeface="Times New Roman" charset="0"/>
              </a:rPr>
              <a:t>” is become the symbol of the city.</a:t>
            </a:r>
            <a:endParaRPr lang="it-IT" altLang="it-IT" sz="2000" dirty="0">
              <a:latin typeface="Comic Sans MS" pitchFamily="66" charset="0"/>
              <a:cs typeface="Times New Roman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79512" y="3370094"/>
            <a:ext cx="3335511" cy="1640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0794" tIns="50397" rIns="100794" bIns="50397">
            <a:spAutoFit/>
          </a:bodyPr>
          <a:lstStyle>
            <a:lvl1pPr defTabSz="495300">
              <a:defRPr>
                <a:solidFill>
                  <a:srgbClr val="000000"/>
                </a:solidFill>
                <a:latin typeface="Arial" charset="0"/>
              </a:defRPr>
            </a:lvl1pPr>
            <a:lvl2pPr marL="476250" indent="-238125" defTabSz="495300">
              <a:defRPr sz="2400">
                <a:solidFill>
                  <a:srgbClr val="000000"/>
                </a:solidFill>
                <a:latin typeface="Times New Roman" charset="0"/>
              </a:defRPr>
            </a:lvl2pPr>
            <a:lvl3pPr marL="714375" indent="-238125" defTabSz="495300">
              <a:defRPr sz="2400">
                <a:solidFill>
                  <a:srgbClr val="000000"/>
                </a:solidFill>
                <a:latin typeface="Times New Roman" charset="0"/>
              </a:defRPr>
            </a:lvl3pPr>
            <a:lvl4pPr marL="952500" indent="-238125" defTabSz="495300">
              <a:defRPr sz="2400">
                <a:solidFill>
                  <a:srgbClr val="000000"/>
                </a:solidFill>
                <a:latin typeface="Times New Roman" charset="0"/>
              </a:defRPr>
            </a:lvl4pPr>
            <a:lvl5pPr marL="1190625" indent="-238125" defTabSz="495300">
              <a:defRPr sz="2400">
                <a:solidFill>
                  <a:srgbClr val="000000"/>
                </a:solidFill>
                <a:latin typeface="Times New Roman" charset="0"/>
              </a:defRPr>
            </a:lvl5pPr>
            <a:lvl6pPr marL="1647825" indent="-238125" defTabSz="4953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rgbClr val="000000"/>
                </a:solidFill>
                <a:latin typeface="Times New Roman" charset="0"/>
              </a:defRPr>
            </a:lvl6pPr>
            <a:lvl7pPr marL="2105025" indent="-238125" defTabSz="4953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rgbClr val="000000"/>
                </a:solidFill>
                <a:latin typeface="Times New Roman" charset="0"/>
              </a:defRPr>
            </a:lvl7pPr>
            <a:lvl8pPr marL="2562225" indent="-238125" defTabSz="4953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rgbClr val="000000"/>
                </a:solidFill>
                <a:latin typeface="Times New Roman" charset="0"/>
              </a:defRPr>
            </a:lvl8pPr>
            <a:lvl9pPr marL="3019425" indent="-238125" defTabSz="49530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2400">
                <a:solidFill>
                  <a:srgbClr val="000000"/>
                </a:solidFill>
                <a:latin typeface="Times New Roman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SzTx/>
            </a:pPr>
            <a:r>
              <a:rPr lang="en-GB" altLang="it-IT" sz="2000" dirty="0">
                <a:solidFill>
                  <a:schemeClr val="tx1"/>
                </a:solidFill>
                <a:latin typeface="Comic Sans MS" pitchFamily="66" charset="0"/>
                <a:cs typeface="Times New Roman" charset="0"/>
              </a:rPr>
              <a:t>In </a:t>
            </a:r>
            <a:r>
              <a:rPr lang="en-GB" altLang="it-IT" sz="2000" dirty="0">
                <a:solidFill>
                  <a:srgbClr val="FF0000"/>
                </a:solidFill>
                <a:latin typeface="Comic Sans MS" pitchFamily="66" charset="0"/>
                <a:cs typeface="Times New Roman" charset="0"/>
              </a:rPr>
              <a:t>Rome</a:t>
            </a:r>
            <a:r>
              <a:rPr lang="en-GB" altLang="it-IT" sz="2000" dirty="0">
                <a:solidFill>
                  <a:schemeClr val="tx1"/>
                </a:solidFill>
                <a:latin typeface="Comic Sans MS" pitchFamily="66" charset="0"/>
                <a:cs typeface="Times New Roman" charset="0"/>
              </a:rPr>
              <a:t> the “</a:t>
            </a:r>
            <a:r>
              <a:rPr lang="en-GB" altLang="it-IT" sz="2000" dirty="0" err="1">
                <a:solidFill>
                  <a:schemeClr val="tx1"/>
                </a:solidFill>
                <a:latin typeface="Comic Sans MS" pitchFamily="66" charset="0"/>
                <a:cs typeface="Times New Roman" charset="0"/>
              </a:rPr>
              <a:t>Colosseo</a:t>
            </a:r>
            <a:r>
              <a:rPr lang="en-GB" altLang="it-IT" sz="2000" dirty="0">
                <a:solidFill>
                  <a:schemeClr val="tx1"/>
                </a:solidFill>
                <a:latin typeface="Comic Sans MS" pitchFamily="66" charset="0"/>
                <a:cs typeface="Times New Roman" charset="0"/>
              </a:rPr>
              <a:t>” </a:t>
            </a:r>
            <a:r>
              <a:rPr lang="en-GB" altLang="it-IT" sz="2000" dirty="0" smtClean="0">
                <a:solidFill>
                  <a:schemeClr val="tx1"/>
                </a:solidFill>
                <a:latin typeface="Comic Sans MS" pitchFamily="66" charset="0"/>
                <a:cs typeface="Times New Roman" charset="0"/>
              </a:rPr>
              <a:t>with </a:t>
            </a:r>
            <a:r>
              <a:rPr lang="en-GB" altLang="it-IT" sz="2000" dirty="0">
                <a:solidFill>
                  <a:schemeClr val="tx1"/>
                </a:solidFill>
                <a:latin typeface="Comic Sans MS" pitchFamily="66" charset="0"/>
                <a:cs typeface="Times New Roman" charset="0"/>
              </a:rPr>
              <a:t>S. Peter square, seat of Vatican, contribute to make the city famous in the world. </a:t>
            </a:r>
            <a:endParaRPr lang="en-US" altLang="it-IT" sz="26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298448" y="5856819"/>
            <a:ext cx="8594032" cy="64807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en-US" dirty="0"/>
              <a:t>Currently Italy is the country that has the largest number of </a:t>
            </a:r>
            <a:r>
              <a:rPr lang="en-US" dirty="0" smtClean="0"/>
              <a:t>sites, 49, </a:t>
            </a:r>
            <a:r>
              <a:rPr lang="en-US" dirty="0"/>
              <a:t>included in the list of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UNESCO World Heritage.</a:t>
            </a:r>
            <a:endParaRPr lang="it-IT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79512" y="151712"/>
            <a:ext cx="871296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/>
              <a:t>MAIN CITIES</a:t>
            </a:r>
          </a:p>
          <a:p>
            <a:pPr algn="ctr"/>
            <a:r>
              <a:rPr lang="it-IT" altLang="it-IT" sz="2000" dirty="0">
                <a:latin typeface="Comic Sans MS" pitchFamily="66" charset="0"/>
                <a:cs typeface="Times New Roman" charset="0"/>
              </a:rPr>
              <a:t>T</a:t>
            </a:r>
            <a:r>
              <a:rPr lang="en-GB" altLang="it-IT" sz="2000" dirty="0">
                <a:latin typeface="Comic Sans MS" pitchFamily="66" charset="0"/>
                <a:cs typeface="Times New Roman" charset="0"/>
              </a:rPr>
              <a:t>he </a:t>
            </a:r>
            <a:r>
              <a:rPr lang="en-GB" altLang="it-IT" sz="2000" dirty="0" err="1">
                <a:latin typeface="Comic Sans MS" pitchFamily="66" charset="0"/>
                <a:cs typeface="Times New Roman" charset="0"/>
              </a:rPr>
              <a:t>italian</a:t>
            </a:r>
            <a:r>
              <a:rPr lang="en-GB" altLang="it-IT" sz="2000" dirty="0">
                <a:latin typeface="Comic Sans MS" pitchFamily="66" charset="0"/>
                <a:cs typeface="Times New Roman" charset="0"/>
              </a:rPr>
              <a:t> cities have a lot of works of art and other important monuments</a:t>
            </a:r>
            <a:r>
              <a:rPr lang="en-GB" altLang="it-IT" sz="2000" dirty="0" smtClean="0">
                <a:latin typeface="Comic Sans MS" pitchFamily="66" charset="0"/>
                <a:cs typeface="Times New Roman" charset="0"/>
              </a:rPr>
              <a:t>.</a:t>
            </a:r>
            <a:endParaRPr lang="it-IT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757" y="1903877"/>
            <a:ext cx="1953069" cy="1464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tangolo 11"/>
          <p:cNvSpPr/>
          <p:nvPr/>
        </p:nvSpPr>
        <p:spPr>
          <a:xfrm>
            <a:off x="3140291" y="512205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altLang="it-IT" dirty="0">
                <a:solidFill>
                  <a:srgbClr val="FF0000"/>
                </a:solidFill>
                <a:latin typeface="Comic Sans MS" pitchFamily="66" charset="0"/>
                <a:cs typeface="Times New Roman" charset="0"/>
              </a:rPr>
              <a:t>Florence</a:t>
            </a:r>
            <a:r>
              <a:rPr lang="en-GB" altLang="it-IT" dirty="0">
                <a:latin typeface="Comic Sans MS" pitchFamily="66" charset="0"/>
                <a:cs typeface="Times New Roman" charset="0"/>
              </a:rPr>
              <a:t> is important for its “Uffizi” and the “David” of Michelangelo.</a:t>
            </a:r>
            <a:r>
              <a:rPr lang="en-GB" altLang="it-IT" sz="1200" dirty="0">
                <a:latin typeface="Comic Sans MS" pitchFamily="66" charset="0"/>
                <a:cs typeface="Times New Roman" charset="0"/>
              </a:rPr>
              <a:t> </a:t>
            </a:r>
            <a:endParaRPr lang="en-US" altLang="it-IT" sz="1200" dirty="0">
              <a:latin typeface="Comic Sans MS" pitchFamily="66" charset="0"/>
              <a:cs typeface="Times New Roman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023" y="3368679"/>
            <a:ext cx="1917729" cy="1296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291" y="3996342"/>
            <a:ext cx="956162" cy="1832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372" y="6330966"/>
            <a:ext cx="953628" cy="527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054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In the middle of the </a:t>
            </a:r>
            <a:r>
              <a:rPr lang="it-IT" dirty="0" err="1" smtClean="0"/>
              <a:t>Mediterranean</a:t>
            </a:r>
            <a:r>
              <a:rPr lang="it-IT" dirty="0" smtClean="0"/>
              <a:t> Sea…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89384" y="1786501"/>
            <a:ext cx="3894584" cy="32585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 err="1" smtClean="0"/>
              <a:t>There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an </a:t>
            </a:r>
            <a:r>
              <a:rPr lang="it-IT" dirty="0" err="1" smtClean="0"/>
              <a:t>island</a:t>
            </a:r>
            <a:r>
              <a:rPr lang="it-IT" dirty="0" smtClean="0"/>
              <a:t>  </a:t>
            </a:r>
            <a:r>
              <a:rPr lang="it-IT" dirty="0" err="1" smtClean="0"/>
              <a:t>which</a:t>
            </a:r>
            <a:r>
              <a:rPr lang="it-IT" dirty="0" smtClean="0"/>
              <a:t> </a:t>
            </a:r>
            <a:r>
              <a:rPr lang="it-IT" dirty="0" err="1" smtClean="0"/>
              <a:t>has</a:t>
            </a:r>
            <a:r>
              <a:rPr lang="it-IT" dirty="0" smtClean="0"/>
              <a:t> </a:t>
            </a:r>
            <a:r>
              <a:rPr lang="it-IT" dirty="0" err="1" smtClean="0"/>
              <a:t>been</a:t>
            </a:r>
            <a:r>
              <a:rPr lang="it-IT" dirty="0" smtClean="0"/>
              <a:t> </a:t>
            </a:r>
            <a:r>
              <a:rPr lang="it-IT" dirty="0" err="1" smtClean="0"/>
              <a:t>visited</a:t>
            </a:r>
            <a:r>
              <a:rPr lang="it-IT" dirty="0" smtClean="0"/>
              <a:t> and </a:t>
            </a:r>
            <a:r>
              <a:rPr lang="it-IT" dirty="0" err="1" smtClean="0"/>
              <a:t>sometimes</a:t>
            </a:r>
            <a:r>
              <a:rPr lang="it-IT" dirty="0" smtClean="0"/>
              <a:t> </a:t>
            </a:r>
            <a:r>
              <a:rPr lang="it-IT" dirty="0" err="1" smtClean="0"/>
              <a:t>conquered</a:t>
            </a:r>
            <a:r>
              <a:rPr lang="it-IT" dirty="0" smtClean="0"/>
              <a:t> by </a:t>
            </a:r>
            <a:r>
              <a:rPr lang="it-IT" dirty="0" err="1" smtClean="0"/>
              <a:t>several</a:t>
            </a:r>
            <a:r>
              <a:rPr lang="it-IT" dirty="0" smtClean="0"/>
              <a:t> </a:t>
            </a:r>
            <a:r>
              <a:rPr lang="it-IT" dirty="0" err="1" smtClean="0"/>
              <a:t>civilizations</a:t>
            </a:r>
            <a:r>
              <a:rPr lang="it-IT" dirty="0"/>
              <a:t> </a:t>
            </a:r>
            <a:r>
              <a:rPr lang="it-IT" dirty="0" smtClean="0"/>
              <a:t>:</a:t>
            </a:r>
          </a:p>
          <a:p>
            <a:pPr marL="0" indent="0">
              <a:buNone/>
            </a:pPr>
            <a:r>
              <a:rPr lang="it-IT" dirty="0"/>
              <a:t>the </a:t>
            </a:r>
            <a:r>
              <a:rPr lang="it-IT" dirty="0" err="1" smtClean="0"/>
              <a:t>Phoenicians</a:t>
            </a:r>
            <a:r>
              <a:rPr lang="it-IT" dirty="0" smtClean="0"/>
              <a:t>,</a:t>
            </a:r>
            <a:r>
              <a:rPr lang="it-IT" dirty="0"/>
              <a:t> </a:t>
            </a:r>
            <a:r>
              <a:rPr lang="it-IT" dirty="0" err="1" smtClean="0"/>
              <a:t>Greek</a:t>
            </a:r>
            <a:r>
              <a:rPr lang="it-IT" dirty="0" smtClean="0"/>
              <a:t>, </a:t>
            </a:r>
            <a:r>
              <a:rPr lang="it-IT" dirty="0"/>
              <a:t>R</a:t>
            </a:r>
            <a:r>
              <a:rPr lang="it-IT" dirty="0" smtClean="0"/>
              <a:t>omans, </a:t>
            </a:r>
            <a:r>
              <a:rPr lang="it-IT" dirty="0" err="1" smtClean="0"/>
              <a:t>Byzantine</a:t>
            </a:r>
            <a:r>
              <a:rPr lang="it-IT" dirty="0" smtClean="0"/>
              <a:t>, </a:t>
            </a:r>
            <a:r>
              <a:rPr lang="it-IT" dirty="0" err="1"/>
              <a:t>A</a:t>
            </a:r>
            <a:r>
              <a:rPr lang="it-IT" dirty="0" err="1" smtClean="0"/>
              <a:t>rabs</a:t>
            </a:r>
            <a:r>
              <a:rPr lang="it-IT" dirty="0" smtClean="0"/>
              <a:t>, </a:t>
            </a:r>
            <a:r>
              <a:rPr lang="it-IT" dirty="0" err="1"/>
              <a:t>N</a:t>
            </a:r>
            <a:r>
              <a:rPr lang="it-IT" dirty="0" err="1" smtClean="0"/>
              <a:t>ormans</a:t>
            </a:r>
            <a:r>
              <a:rPr lang="it-IT" dirty="0" smtClean="0"/>
              <a:t>, </a:t>
            </a:r>
            <a:r>
              <a:rPr lang="it-IT" dirty="0"/>
              <a:t>S</a:t>
            </a:r>
            <a:r>
              <a:rPr lang="it-IT" dirty="0" smtClean="0"/>
              <a:t>panish…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72816"/>
            <a:ext cx="4454006" cy="3272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tangolo 6"/>
          <p:cNvSpPr/>
          <p:nvPr/>
        </p:nvSpPr>
        <p:spPr>
          <a:xfrm>
            <a:off x="2339752" y="5229200"/>
            <a:ext cx="46805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…S </a:t>
            </a:r>
            <a:r>
              <a:rPr lang="it-IT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C I L </a:t>
            </a:r>
            <a:r>
              <a:rPr lang="it-IT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Y</a:t>
            </a:r>
            <a:endParaRPr lang="it-IT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it-IT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it-IT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it-IT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237" y="6083300"/>
            <a:ext cx="1401763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706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 </a:t>
            </a:r>
            <a:r>
              <a:rPr lang="en-US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land cradle of art</a:t>
            </a:r>
            <a:endParaRPr lang="it-IT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0903" y="1572682"/>
            <a:ext cx="4114800" cy="5544616"/>
          </a:xfrm>
        </p:spPr>
        <p:txBody>
          <a:bodyPr>
            <a:normAutofit/>
          </a:bodyPr>
          <a:lstStyle/>
          <a:p>
            <a:r>
              <a:rPr lang="en-US" sz="2400" dirty="0"/>
              <a:t>Of the </a:t>
            </a:r>
            <a:r>
              <a:rPr lang="en-US" sz="2400" dirty="0" smtClean="0"/>
              <a:t>49 </a:t>
            </a:r>
            <a:r>
              <a:rPr lang="en-US" sz="2400" dirty="0"/>
              <a:t>sites </a:t>
            </a:r>
            <a:r>
              <a:rPr lang="en-US" sz="2400" dirty="0" smtClean="0"/>
              <a:t>present in Italy, six </a:t>
            </a:r>
            <a:r>
              <a:rPr lang="en-US" sz="2400" dirty="0"/>
              <a:t>are found in </a:t>
            </a:r>
            <a:r>
              <a:rPr lang="en-US" sz="2400" dirty="0" smtClean="0"/>
              <a:t>Sicily, </a:t>
            </a:r>
            <a:r>
              <a:rPr lang="en-US" sz="2400" dirty="0"/>
              <a:t>reflecting the significant value of the historical, artistic and natural heritage of the region. </a:t>
            </a:r>
            <a:endParaRPr lang="en-US" sz="2400" dirty="0" smtClean="0"/>
          </a:p>
          <a:p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In 2008, in </a:t>
            </a:r>
            <a:r>
              <a:rPr lang="en-US" sz="2400" dirty="0"/>
              <a:t>the list of </a:t>
            </a:r>
            <a:r>
              <a:rPr lang="en-US" sz="2400" i="1" dirty="0"/>
              <a:t>"Intangible Cultural Heritage of </a:t>
            </a:r>
            <a:r>
              <a:rPr lang="en-US" sz="2400" i="1" dirty="0" smtClean="0"/>
              <a:t>Humanity“ </a:t>
            </a:r>
            <a:r>
              <a:rPr lang="en-US" sz="2400" dirty="0" err="1" smtClean="0"/>
              <a:t>Unesco</a:t>
            </a:r>
            <a:r>
              <a:rPr lang="en-US" sz="2400" dirty="0" smtClean="0"/>
              <a:t> added the “</a:t>
            </a:r>
            <a:r>
              <a:rPr lang="en-US" sz="2400" dirty="0" smtClean="0">
                <a:solidFill>
                  <a:srgbClr val="7030A0"/>
                </a:solidFill>
              </a:rPr>
              <a:t>Opera </a:t>
            </a:r>
            <a:r>
              <a:rPr lang="en-US" sz="2400" dirty="0" err="1">
                <a:solidFill>
                  <a:srgbClr val="7030A0"/>
                </a:solidFill>
              </a:rPr>
              <a:t>dei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Pupi</a:t>
            </a:r>
            <a:r>
              <a:rPr lang="en-US" sz="2400" dirty="0" smtClean="0"/>
              <a:t>” and, in 2009, the </a:t>
            </a:r>
            <a:r>
              <a:rPr lang="en-US" sz="2400" dirty="0"/>
              <a:t>Mediterranean diet 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r>
              <a:rPr lang="en-US" dirty="0"/>
              <a:t>   </a:t>
            </a:r>
            <a:endParaRPr lang="it-IT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746" y="3645024"/>
            <a:ext cx="4493378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1296144" cy="1601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876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07504" y="917886"/>
            <a:ext cx="8784976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    </a:t>
            </a:r>
            <a:r>
              <a:rPr lang="en-US" dirty="0"/>
              <a:t>Archaeological Area of ​​</a:t>
            </a:r>
            <a:r>
              <a:rPr lang="en-US" dirty="0">
                <a:solidFill>
                  <a:srgbClr val="FFC000"/>
                </a:solidFill>
              </a:rPr>
              <a:t>Agrigento</a:t>
            </a:r>
            <a:r>
              <a:rPr lang="en-US" dirty="0"/>
              <a:t>, recorded in 1997. </a:t>
            </a:r>
            <a:endParaRPr lang="en-US" dirty="0" smtClean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     </a:t>
            </a:r>
            <a:r>
              <a:rPr lang="en-US" dirty="0" err="1"/>
              <a:t>Enna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Piazza </a:t>
            </a:r>
            <a:r>
              <a:rPr lang="en-US" dirty="0" err="1">
                <a:solidFill>
                  <a:srgbClr val="FF0000"/>
                </a:solidFill>
              </a:rPr>
              <a:t>Armerina</a:t>
            </a:r>
            <a:r>
              <a:rPr lang="en-US" dirty="0"/>
              <a:t>, Villa del </a:t>
            </a:r>
            <a:r>
              <a:rPr lang="en-US" dirty="0" err="1"/>
              <a:t>Casale</a:t>
            </a:r>
            <a:r>
              <a:rPr lang="en-US" dirty="0"/>
              <a:t>, recorded in 1997 </a:t>
            </a:r>
            <a:endParaRPr lang="en-US" dirty="0" smtClean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     The </a:t>
            </a:r>
            <a:r>
              <a:rPr lang="en-US" dirty="0">
                <a:solidFill>
                  <a:schemeClr val="tx2"/>
                </a:solidFill>
              </a:rPr>
              <a:t>Aeolian Islands</a:t>
            </a:r>
            <a:r>
              <a:rPr lang="en-US" dirty="0"/>
              <a:t>, recorded in 2000 </a:t>
            </a:r>
            <a:endParaRPr lang="en-US" dirty="0" smtClean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     The Baroque towns of the </a:t>
            </a:r>
            <a:r>
              <a:rPr lang="en-US" dirty="0">
                <a:solidFill>
                  <a:srgbClr val="00B050"/>
                </a:solidFill>
              </a:rPr>
              <a:t>Val di </a:t>
            </a:r>
            <a:r>
              <a:rPr lang="en-US" dirty="0" err="1">
                <a:solidFill>
                  <a:srgbClr val="00B050"/>
                </a:solidFill>
              </a:rPr>
              <a:t>Noto</a:t>
            </a:r>
            <a:r>
              <a:rPr lang="en-US" dirty="0"/>
              <a:t>, recorded in 2002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     </a:t>
            </a:r>
            <a:r>
              <a:rPr lang="en-US" dirty="0">
                <a:solidFill>
                  <a:srgbClr val="7030A0"/>
                </a:solidFill>
              </a:rPr>
              <a:t>Syracuse</a:t>
            </a:r>
            <a:r>
              <a:rPr lang="en-US" dirty="0"/>
              <a:t> and the Rocky Necropolis of </a:t>
            </a:r>
            <a:r>
              <a:rPr lang="en-US" dirty="0" err="1"/>
              <a:t>Pantalica</a:t>
            </a:r>
            <a:r>
              <a:rPr lang="en-US" dirty="0"/>
              <a:t>, recorded in </a:t>
            </a:r>
            <a:r>
              <a:rPr lang="en-US" dirty="0" smtClean="0"/>
              <a:t>2005</a:t>
            </a:r>
          </a:p>
          <a:p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    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Mount Etna </a:t>
            </a:r>
            <a:r>
              <a:rPr lang="en-US" dirty="0"/>
              <a:t>registered in </a:t>
            </a:r>
            <a:r>
              <a:rPr lang="en-US" dirty="0" smtClean="0"/>
              <a:t>2013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it-IT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864" y="1840307"/>
            <a:ext cx="1728191" cy="1227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919" y="3116203"/>
            <a:ext cx="2238561" cy="148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620307"/>
            <a:ext cx="2952328" cy="1964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246" y="5074532"/>
            <a:ext cx="2667987" cy="1539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842105"/>
            <a:ext cx="25908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3244"/>
            <a:ext cx="2448272" cy="1609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279424" y="252771"/>
            <a:ext cx="558130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UNESCO WORLD HERITAGE in SICILY</a:t>
            </a:r>
            <a:endParaRPr lang="it-IT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496" y="6381328"/>
            <a:ext cx="862504" cy="47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021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chemeClr val="tx2"/>
                </a:solidFill>
                <a:latin typeface="Kristen ITC" panose="03050502040202030202" pitchFamily="66" charset="0"/>
              </a:rPr>
              <a:t>Welcome to </a:t>
            </a:r>
            <a:r>
              <a:rPr lang="it-IT" b="1" dirty="0" err="1" smtClean="0">
                <a:solidFill>
                  <a:schemeClr val="tx2"/>
                </a:solidFill>
                <a:latin typeface="Kristen ITC" panose="03050502040202030202" pitchFamily="66" charset="0"/>
              </a:rPr>
              <a:t>our</a:t>
            </a:r>
            <a:r>
              <a:rPr lang="it-IT" b="1" dirty="0" smtClean="0">
                <a:solidFill>
                  <a:schemeClr val="tx2"/>
                </a:solidFill>
                <a:latin typeface="Kristen ITC" panose="03050502040202030202" pitchFamily="66" charset="0"/>
              </a:rPr>
              <a:t> </a:t>
            </a:r>
            <a:r>
              <a:rPr lang="it-IT" b="1" dirty="0" err="1" smtClean="0">
                <a:solidFill>
                  <a:schemeClr val="tx2"/>
                </a:solidFill>
                <a:latin typeface="Kristen ITC" panose="03050502040202030202" pitchFamily="66" charset="0"/>
              </a:rPr>
              <a:t>school</a:t>
            </a:r>
            <a:r>
              <a:rPr lang="it-IT" b="1" dirty="0" smtClean="0">
                <a:solidFill>
                  <a:schemeClr val="tx2"/>
                </a:solidFill>
                <a:latin typeface="Kristen ITC" panose="03050502040202030202" pitchFamily="66" charset="0"/>
              </a:rPr>
              <a:t>!</a:t>
            </a:r>
            <a:endParaRPr lang="it-IT" b="1" dirty="0">
              <a:solidFill>
                <a:schemeClr val="tx2"/>
              </a:solidFill>
              <a:latin typeface="Kristen ITC" panose="03050502040202030202" pitchFamily="66" charset="0"/>
            </a:endParaRPr>
          </a:p>
        </p:txBody>
      </p:sp>
      <p:pic>
        <p:nvPicPr>
          <p:cNvPr id="4100" name="Picture 4" descr="C:\Users\User\AppData\Local\Temp\Temp1_R_ foto scuola.zip\SAM_04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12776"/>
            <a:ext cx="345638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AppData\Local\Temp\Temp1_R_ foto scuola.zip\SAM_04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412776"/>
            <a:ext cx="3960439" cy="297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467544" y="4504207"/>
            <a:ext cx="42484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 is </a:t>
            </a:r>
            <a:r>
              <a:rPr lang="en-US" dirty="0"/>
              <a:t>located in </a:t>
            </a:r>
            <a:r>
              <a:rPr lang="en-US" b="1" dirty="0"/>
              <a:t>two different </a:t>
            </a:r>
            <a:r>
              <a:rPr lang="en-US" b="1" dirty="0" smtClean="0"/>
              <a:t>towns</a:t>
            </a:r>
            <a:r>
              <a:rPr lang="en-US" dirty="0" smtClean="0"/>
              <a:t>, </a:t>
            </a:r>
            <a:r>
              <a:rPr lang="en-US" dirty="0" err="1" smtClean="0"/>
              <a:t>Naro</a:t>
            </a:r>
            <a:r>
              <a:rPr lang="en-US" dirty="0" smtClean="0"/>
              <a:t> and </a:t>
            </a:r>
            <a:r>
              <a:rPr lang="en-US" dirty="0" err="1" smtClean="0"/>
              <a:t>Camastra</a:t>
            </a:r>
            <a:r>
              <a:rPr lang="en-US" dirty="0" smtClean="0"/>
              <a:t>, </a:t>
            </a:r>
            <a:r>
              <a:rPr lang="en-US" dirty="0"/>
              <a:t>and </a:t>
            </a:r>
            <a:r>
              <a:rPr lang="en-US" b="1" dirty="0"/>
              <a:t>seven different </a:t>
            </a:r>
            <a:r>
              <a:rPr lang="en-US" b="1" dirty="0" smtClean="0"/>
              <a:t>complexes.</a:t>
            </a:r>
          </a:p>
          <a:p>
            <a:r>
              <a:rPr lang="en-US" dirty="0" smtClean="0"/>
              <a:t>It includes the three levels of </a:t>
            </a:r>
            <a:r>
              <a:rPr lang="en-US" b="1" dirty="0" smtClean="0"/>
              <a:t>primary education</a:t>
            </a:r>
            <a:r>
              <a:rPr lang="en-US" dirty="0" smtClean="0"/>
              <a:t> : kindergarten, primary and first grade of secondary school.</a:t>
            </a:r>
            <a:endParaRPr lang="it-IT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237" y="6054615"/>
            <a:ext cx="1401763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034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AGRIGENTO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340768"/>
            <a:ext cx="4505465" cy="3590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ttore 2 5"/>
          <p:cNvCxnSpPr/>
          <p:nvPr/>
        </p:nvCxnSpPr>
        <p:spPr>
          <a:xfrm flipH="1">
            <a:off x="5508104" y="4005064"/>
            <a:ext cx="648072" cy="18466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4232444" y="400506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AGRIGENTO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51521" y="1340768"/>
            <a:ext cx="37444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founded </a:t>
            </a:r>
            <a:r>
              <a:rPr lang="en-US" dirty="0"/>
              <a:t>on a plateau overlooking the </a:t>
            </a:r>
            <a:r>
              <a:rPr lang="en-US" dirty="0" smtClean="0"/>
              <a:t>sea, around </a:t>
            </a:r>
            <a:r>
              <a:rPr lang="en-US" dirty="0"/>
              <a:t>582-580 </a:t>
            </a:r>
            <a:r>
              <a:rPr lang="en-US" dirty="0" err="1" smtClean="0"/>
              <a:t>b.C.</a:t>
            </a:r>
            <a:r>
              <a:rPr lang="en-US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his establishment </a:t>
            </a:r>
            <a:r>
              <a:rPr lang="en-US" dirty="0"/>
              <a:t>is attributed to </a:t>
            </a:r>
            <a:r>
              <a:rPr lang="en-US" dirty="0">
                <a:hlinkClick r:id="rId3" tooltip="Ancient Greece"/>
              </a:rPr>
              <a:t>Greek</a:t>
            </a:r>
            <a:r>
              <a:rPr lang="en-US" dirty="0"/>
              <a:t> colonists </a:t>
            </a:r>
            <a:r>
              <a:rPr lang="en-US" dirty="0" smtClean="0"/>
              <a:t>who </a:t>
            </a:r>
            <a:r>
              <a:rPr lang="en-US" dirty="0"/>
              <a:t>named it </a:t>
            </a:r>
            <a:r>
              <a:rPr lang="en-US" i="1" dirty="0" err="1"/>
              <a:t>Akragas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 famous for an important </a:t>
            </a:r>
            <a:r>
              <a:rPr lang="en-US" dirty="0" err="1" smtClean="0"/>
              <a:t>archaelogical</a:t>
            </a:r>
            <a:r>
              <a:rPr lang="en-US" dirty="0" smtClean="0"/>
              <a:t> site, the Valley of Temples, one of the most outstanding </a:t>
            </a:r>
            <a:r>
              <a:rPr lang="en-US" dirty="0"/>
              <a:t>examples of </a:t>
            </a:r>
            <a:r>
              <a:rPr lang="en-US" dirty="0">
                <a:hlinkClick r:id="rId4" tooltip="Greater Greece"/>
              </a:rPr>
              <a:t>Greater Greece</a:t>
            </a:r>
            <a:r>
              <a:rPr lang="en-US" dirty="0"/>
              <a:t> art and </a:t>
            </a:r>
            <a:r>
              <a:rPr lang="en-US" dirty="0" smtClean="0"/>
              <a:t>architecture.</a:t>
            </a:r>
            <a:endParaRPr lang="it-IT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388" y="1340768"/>
            <a:ext cx="4685764" cy="3660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Connettore 2 9"/>
          <p:cNvCxnSpPr/>
          <p:nvPr/>
        </p:nvCxnSpPr>
        <p:spPr>
          <a:xfrm flipV="1">
            <a:off x="4860032" y="3717032"/>
            <a:ext cx="972108" cy="3803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4499992" y="4189730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FF0000"/>
                </a:solidFill>
              </a:rPr>
              <a:t>AGRIGENTO</a:t>
            </a:r>
            <a:endParaRPr lang="it-IT" sz="1400" b="1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237" y="6083300"/>
            <a:ext cx="1401763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109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69578" cy="634082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The VALLEY of TEMPLES</a:t>
            </a:r>
            <a:endParaRPr lang="it-IT" b="1" dirty="0">
              <a:solidFill>
                <a:schemeClr val="accent6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764704"/>
            <a:ext cx="8784976" cy="609329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2000" dirty="0" smtClean="0"/>
          </a:p>
          <a:p>
            <a:endParaRPr lang="en-US" sz="6400" dirty="0" smtClean="0"/>
          </a:p>
          <a:p>
            <a:r>
              <a:rPr lang="en-US" sz="6400" dirty="0" smtClean="0"/>
              <a:t>seven </a:t>
            </a:r>
            <a:r>
              <a:rPr lang="en-US" sz="6400" dirty="0"/>
              <a:t>monumental Greek temples in the </a:t>
            </a:r>
            <a:r>
              <a:rPr lang="en-US" sz="6400" dirty="0">
                <a:hlinkClick r:id="rId2" tooltip="Doric style"/>
              </a:rPr>
              <a:t>Doric </a:t>
            </a:r>
            <a:r>
              <a:rPr lang="en-US" sz="6400" dirty="0" smtClean="0">
                <a:hlinkClick r:id="rId2" tooltip="Doric style"/>
              </a:rPr>
              <a:t>style</a:t>
            </a:r>
            <a:r>
              <a:rPr lang="en-US" sz="6400" dirty="0" smtClean="0"/>
              <a:t>,  </a:t>
            </a:r>
            <a:r>
              <a:rPr lang="en-US" sz="6400" dirty="0"/>
              <a:t>constructed during the 6th and 5th centuries BC</a:t>
            </a:r>
            <a:r>
              <a:rPr lang="en-US" sz="6400" dirty="0" smtClean="0"/>
              <a:t>.</a:t>
            </a:r>
          </a:p>
          <a:p>
            <a:pPr marL="0" indent="0">
              <a:buNone/>
            </a:pPr>
            <a:endParaRPr lang="en-US" sz="6400" dirty="0" smtClean="0"/>
          </a:p>
          <a:p>
            <a:r>
              <a:rPr lang="en-US" sz="6400" dirty="0" smtClean="0"/>
              <a:t> </a:t>
            </a:r>
            <a:r>
              <a:rPr lang="en-US" sz="6400" dirty="0"/>
              <a:t>they constitute some of the largest and best-preserved ancient Greek buildings outside of Greece itself. </a:t>
            </a:r>
            <a:endParaRPr lang="en-US" sz="6400" dirty="0" smtClean="0"/>
          </a:p>
          <a:p>
            <a:pPr marL="0" indent="0">
              <a:buNone/>
            </a:pPr>
            <a:r>
              <a:rPr lang="en-US" sz="6400" b="1" dirty="0" smtClean="0"/>
              <a:t>The </a:t>
            </a:r>
            <a:r>
              <a:rPr lang="en-US" sz="6400" b="1" dirty="0"/>
              <a:t>temples are</a:t>
            </a:r>
            <a:r>
              <a:rPr lang="en-US" sz="6400" b="1" dirty="0" smtClean="0"/>
              <a:t>:</a:t>
            </a:r>
          </a:p>
          <a:p>
            <a:pPr marL="0" indent="0">
              <a:buNone/>
            </a:pPr>
            <a:endParaRPr lang="en-US" sz="6400" b="1" dirty="0"/>
          </a:p>
          <a:p>
            <a:pPr marL="0" indent="0">
              <a:buNone/>
            </a:pPr>
            <a:endParaRPr lang="en-US" sz="6400" dirty="0" smtClean="0"/>
          </a:p>
          <a:p>
            <a:pPr marL="0" indent="0">
              <a:buNone/>
            </a:pPr>
            <a:endParaRPr lang="en-US" sz="6400" dirty="0" smtClean="0"/>
          </a:p>
          <a:p>
            <a:pPr marL="0" indent="0" algn="r">
              <a:buNone/>
            </a:pPr>
            <a:endParaRPr lang="en-US" sz="6400" dirty="0"/>
          </a:p>
          <a:p>
            <a:pPr marL="0" indent="0">
              <a:buNone/>
            </a:pPr>
            <a:endParaRPr lang="en-US" sz="6400" dirty="0" smtClean="0"/>
          </a:p>
          <a:p>
            <a:pPr marL="0" indent="0">
              <a:buNone/>
            </a:pPr>
            <a:endParaRPr lang="en-US" sz="6400" dirty="0"/>
          </a:p>
          <a:p>
            <a:pPr marL="0" indent="0">
              <a:buNone/>
            </a:pPr>
            <a:r>
              <a:rPr lang="en-US" sz="6400" dirty="0" smtClean="0"/>
              <a:t>                                                      </a:t>
            </a:r>
          </a:p>
          <a:p>
            <a:pPr marL="0" indent="0">
              <a:buNone/>
            </a:pPr>
            <a:endParaRPr lang="en-US" sz="6400" dirty="0" smtClean="0"/>
          </a:p>
          <a:p>
            <a:pPr marL="0" indent="0">
              <a:buNone/>
            </a:pPr>
            <a:r>
              <a:rPr lang="en-US" sz="6400" dirty="0" smtClean="0"/>
              <a:t>Temple of </a:t>
            </a:r>
            <a:r>
              <a:rPr lang="en-US" sz="6400" dirty="0" smtClean="0">
                <a:hlinkClick r:id="rId3" tooltip="Juno (mythology)"/>
              </a:rPr>
              <a:t>Juno</a:t>
            </a:r>
            <a:r>
              <a:rPr lang="en-US" sz="6400" dirty="0" smtClean="0"/>
              <a:t>                                       Temple of </a:t>
            </a:r>
            <a:r>
              <a:rPr lang="en-US" sz="6400" dirty="0" smtClean="0">
                <a:hlinkClick r:id="rId4" tooltip="Heracles"/>
              </a:rPr>
              <a:t>Heracles</a:t>
            </a:r>
            <a:r>
              <a:rPr lang="en-US" sz="6400" dirty="0"/>
              <a:t> </a:t>
            </a:r>
            <a:r>
              <a:rPr lang="en-US" sz="6400" dirty="0" smtClean="0"/>
              <a:t>                                   Temple </a:t>
            </a:r>
            <a:r>
              <a:rPr lang="en-US" sz="6400" dirty="0"/>
              <a:t>of </a:t>
            </a:r>
            <a:r>
              <a:rPr lang="en-US" sz="6400" dirty="0">
                <a:hlinkClick r:id="rId5" tooltip="Castor and Pollux"/>
              </a:rPr>
              <a:t>Castor and </a:t>
            </a:r>
            <a:r>
              <a:rPr lang="en-US" sz="6400" dirty="0" err="1" smtClean="0">
                <a:hlinkClick r:id="rId5" tooltip="Castor and Pollux"/>
              </a:rPr>
              <a:t>Pollux</a:t>
            </a:r>
            <a:r>
              <a:rPr lang="en-US" sz="6400" dirty="0" smtClean="0"/>
              <a:t> </a:t>
            </a:r>
            <a:endParaRPr lang="en-US" sz="6400" dirty="0"/>
          </a:p>
          <a:p>
            <a:pPr marL="0" indent="0">
              <a:buNone/>
            </a:pPr>
            <a:endParaRPr lang="en-US" sz="6400" dirty="0" smtClean="0"/>
          </a:p>
          <a:p>
            <a:pPr marL="0" indent="0">
              <a:buNone/>
            </a:pPr>
            <a:endParaRPr lang="en-US" sz="6400" dirty="0" smtClean="0"/>
          </a:p>
          <a:p>
            <a:pPr marL="0" indent="0">
              <a:buNone/>
            </a:pPr>
            <a:endParaRPr lang="en-US" sz="6400" dirty="0"/>
          </a:p>
          <a:p>
            <a:pPr marL="0" indent="0">
              <a:buNone/>
            </a:pPr>
            <a:endParaRPr lang="en-US" sz="6400" dirty="0" smtClean="0"/>
          </a:p>
          <a:p>
            <a:endParaRPr lang="en-US" sz="6400" dirty="0"/>
          </a:p>
          <a:p>
            <a:endParaRPr lang="en-US" sz="6400" dirty="0" smtClean="0"/>
          </a:p>
          <a:p>
            <a:endParaRPr lang="en-US" sz="6400" dirty="0"/>
          </a:p>
          <a:p>
            <a:r>
              <a:rPr lang="en-US" sz="6400" dirty="0" smtClean="0"/>
              <a:t>Temple </a:t>
            </a:r>
            <a:r>
              <a:rPr lang="en-US" sz="6400" dirty="0"/>
              <a:t>of </a:t>
            </a:r>
            <a:r>
              <a:rPr lang="en-US" sz="6400" dirty="0" smtClean="0">
                <a:hlinkClick r:id="rId6" tooltip="Concordia (mythology)"/>
              </a:rPr>
              <a:t>Concordia</a:t>
            </a:r>
            <a:r>
              <a:rPr lang="en-US" sz="6400" dirty="0" smtClean="0"/>
              <a:t>                      Temple </a:t>
            </a:r>
            <a:r>
              <a:rPr lang="en-US" sz="6400" dirty="0"/>
              <a:t>of </a:t>
            </a:r>
            <a:r>
              <a:rPr lang="en-US" sz="6400" dirty="0">
                <a:hlinkClick r:id="rId7" tooltip="Mount Olympus"/>
              </a:rPr>
              <a:t>Olympian</a:t>
            </a:r>
            <a:r>
              <a:rPr lang="en-US" sz="6400" dirty="0"/>
              <a:t> </a:t>
            </a:r>
            <a:r>
              <a:rPr lang="en-US" sz="6400" dirty="0" smtClean="0">
                <a:hlinkClick r:id="rId8" tooltip="Zeus"/>
              </a:rPr>
              <a:t>Zeus</a:t>
            </a:r>
            <a:r>
              <a:rPr lang="en-US" sz="6400" dirty="0" smtClean="0"/>
              <a:t>                     Temple </a:t>
            </a:r>
            <a:r>
              <a:rPr lang="en-US" sz="6400" dirty="0"/>
              <a:t>of </a:t>
            </a:r>
            <a:r>
              <a:rPr lang="en-US" sz="6400" dirty="0">
                <a:hlinkClick r:id="rId9" tooltip="Vulcan (mythology)"/>
              </a:rPr>
              <a:t>Vulcan</a:t>
            </a:r>
            <a:endParaRPr lang="en-US" sz="6400" dirty="0"/>
          </a:p>
          <a:p>
            <a:pPr marL="0" indent="0">
              <a:buNone/>
            </a:pPr>
            <a:endParaRPr lang="en-US" sz="6400" dirty="0" smtClean="0"/>
          </a:p>
          <a:p>
            <a:endParaRPr lang="en-US" sz="6400" dirty="0"/>
          </a:p>
          <a:p>
            <a:endParaRPr lang="en-US" sz="6400" dirty="0" smtClean="0"/>
          </a:p>
          <a:p>
            <a:endParaRPr lang="en-US" sz="6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520" y="2719388"/>
            <a:ext cx="2181551" cy="1543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845174"/>
            <a:ext cx="2192273" cy="1484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303688"/>
            <a:ext cx="2664296" cy="959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101" y="2181656"/>
            <a:ext cx="1260885" cy="2034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845173"/>
            <a:ext cx="20955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841495"/>
            <a:ext cx="2033786" cy="1365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410" y="6329940"/>
            <a:ext cx="955486" cy="528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168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latin typeface="Harrington" panose="04040505050A02020702" pitchFamily="82" charset="0"/>
              </a:rPr>
              <a:t>Naro : the city of </a:t>
            </a:r>
            <a:r>
              <a:rPr lang="it-IT" b="1" dirty="0" err="1" smtClean="0">
                <a:latin typeface="Harrington" panose="04040505050A02020702" pitchFamily="82" charset="0"/>
              </a:rPr>
              <a:t>baroque</a:t>
            </a:r>
            <a:endParaRPr lang="it-IT" b="1" dirty="0">
              <a:latin typeface="Harrington" panose="04040505050A02020702" pitchFamily="82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3717032"/>
            <a:ext cx="8291264" cy="2409131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25 km away from Agrigento</a:t>
            </a:r>
          </a:p>
          <a:p>
            <a:r>
              <a:rPr lang="en-US" sz="2400" dirty="0" smtClean="0"/>
              <a:t>positioned on a hill </a:t>
            </a:r>
          </a:p>
          <a:p>
            <a:r>
              <a:rPr lang="en-US" sz="2400" dirty="0"/>
              <a:t>about 8,500 inhabitants.</a:t>
            </a:r>
          </a:p>
          <a:p>
            <a:r>
              <a:rPr lang="en-US" sz="2400" dirty="0" smtClean="0"/>
              <a:t>underwent many dominations </a:t>
            </a:r>
          </a:p>
          <a:p>
            <a:pPr marL="0" indent="0">
              <a:buNone/>
            </a:pPr>
            <a:r>
              <a:rPr lang="en-US" sz="2000" dirty="0" smtClean="0"/>
              <a:t>     (Greek, </a:t>
            </a:r>
            <a:r>
              <a:rPr lang="en-US" sz="2000" dirty="0"/>
              <a:t>C</a:t>
            </a:r>
            <a:r>
              <a:rPr lang="en-US" sz="2000" dirty="0" smtClean="0"/>
              <a:t>arthaginians, Romans, Byzantines, Arabs Norman</a:t>
            </a:r>
          </a:p>
          <a:p>
            <a:r>
              <a:rPr lang="en-US" sz="2400" dirty="0" smtClean="0"/>
              <a:t>pearl of Agrigento’s baroque</a:t>
            </a:r>
          </a:p>
          <a:p>
            <a:r>
              <a:rPr lang="en-US" sz="2400" dirty="0" smtClean="0"/>
              <a:t>economy  </a:t>
            </a:r>
            <a:r>
              <a:rPr lang="en-US" sz="2400" dirty="0"/>
              <a:t>primarily agricultural. 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it-IT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328726"/>
            <a:ext cx="3456386" cy="230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237" y="6072630"/>
            <a:ext cx="1401763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668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56" y="1340768"/>
            <a:ext cx="2592288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542668" y="155679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CHIARAMONTE CASTLE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060" y="1440582"/>
            <a:ext cx="2492474" cy="2492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6372200" y="3671105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OLD NORMAN CHURCH</a:t>
            </a:r>
            <a:endParaRPr lang="it-IT" b="1" dirty="0">
              <a:solidFill>
                <a:schemeClr val="bg1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440582"/>
            <a:ext cx="2492474" cy="2492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3491880" y="158171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GOLDEN GATE</a:t>
            </a:r>
            <a:endParaRPr lang="it-IT" b="1" dirty="0">
              <a:solidFill>
                <a:schemeClr val="bg1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13858"/>
            <a:ext cx="2592288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471611" y="6336814"/>
            <a:ext cx="2879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CHURCH OF ST. CATHERINE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520407" y="260648"/>
            <a:ext cx="5508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 smtClean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  <a:t>Main</a:t>
            </a:r>
            <a:r>
              <a:rPr lang="it-IT" sz="2000" dirty="0" smtClean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it-IT" sz="2000" dirty="0" err="1" smtClean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  <a:t>monuments</a:t>
            </a:r>
            <a:r>
              <a:rPr lang="it-IT" sz="2000" dirty="0" smtClean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  <a:t> : </a:t>
            </a:r>
            <a:r>
              <a:rPr lang="it-IT" sz="2000" dirty="0" err="1" smtClean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  <a:t>Medieval</a:t>
            </a:r>
            <a:r>
              <a:rPr lang="it-IT" sz="2000" dirty="0" smtClean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it-IT" sz="2000" dirty="0" err="1" smtClean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  <a:t>itinerary</a:t>
            </a:r>
            <a:endParaRPr lang="it-IT" sz="2000" dirty="0">
              <a:solidFill>
                <a:schemeClr val="accent6">
                  <a:lumMod val="50000"/>
                </a:schemeClr>
              </a:solidFill>
              <a:latin typeface="Algerian" panose="04020705040A02060702" pitchFamily="82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258221"/>
            <a:ext cx="143827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5423407" y="4113858"/>
            <a:ext cx="3707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Naro</a:t>
            </a:r>
            <a:r>
              <a:rPr lang="en-US" sz="2400" dirty="0" smtClean="0"/>
              <a:t> is very </a:t>
            </a:r>
            <a:r>
              <a:rPr lang="en-US" sz="2400" dirty="0"/>
              <a:t>rich in history, as </a:t>
            </a:r>
            <a:r>
              <a:rPr lang="en-US" sz="2400" dirty="0" smtClean="0"/>
              <a:t>evidenced </a:t>
            </a:r>
            <a:r>
              <a:rPr lang="en-US" sz="2400" dirty="0"/>
              <a:t>by the</a:t>
            </a:r>
          </a:p>
          <a:p>
            <a:pPr indent="-57150"/>
            <a:r>
              <a:rPr lang="en-US" sz="2400" dirty="0" smtClean="0"/>
              <a:t>monuments </a:t>
            </a:r>
            <a:r>
              <a:rPr lang="en-US" sz="2400" dirty="0"/>
              <a:t>and </a:t>
            </a:r>
            <a:r>
              <a:rPr lang="en-US" sz="2400" dirty="0" smtClean="0"/>
              <a:t>works </a:t>
            </a:r>
            <a:r>
              <a:rPr lang="en-US" sz="2400" dirty="0"/>
              <a:t>of </a:t>
            </a:r>
            <a:r>
              <a:rPr lang="en-US" sz="2400" dirty="0" smtClean="0"/>
              <a:t>art.</a:t>
            </a:r>
            <a:endParaRPr lang="en-US" sz="24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779913" y="4365104"/>
            <a:ext cx="14382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solidFill>
                  <a:schemeClr val="bg1"/>
                </a:solidFill>
              </a:rPr>
              <a:t>S. FRANCESCO</a:t>
            </a:r>
            <a:endParaRPr lang="it-IT" sz="1600" b="1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47" y="6083300"/>
            <a:ext cx="1401763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895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>
                <a:latin typeface="Kristen ITC" panose="03050502040202030202" pitchFamily="66" charset="0"/>
              </a:rPr>
              <a:t>Famous</a:t>
            </a:r>
            <a:r>
              <a:rPr lang="it-IT" dirty="0" smtClean="0">
                <a:latin typeface="Kristen ITC" panose="03050502040202030202" pitchFamily="66" charset="0"/>
              </a:rPr>
              <a:t> for…</a:t>
            </a:r>
            <a:endParaRPr lang="it-IT" dirty="0">
              <a:latin typeface="Kristen ITC" panose="03050502040202030202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3717032"/>
            <a:ext cx="8219256" cy="2409131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it-IT" sz="2000" dirty="0" smtClean="0"/>
          </a:p>
          <a:p>
            <a:pPr marL="0" indent="0" algn="ctr">
              <a:buNone/>
            </a:pPr>
            <a:r>
              <a:rPr lang="it-IT" sz="2000" dirty="0" smtClean="0">
                <a:latin typeface="Kristen ITC" panose="03050502040202030202" pitchFamily="66" charset="0"/>
              </a:rPr>
              <a:t>PRIMAVERA NARESE </a:t>
            </a:r>
            <a:endParaRPr lang="it-IT" sz="2000" dirty="0">
              <a:latin typeface="Kristen ITC" panose="03050502040202030202" pitchFamily="66" charset="0"/>
            </a:endParaRPr>
          </a:p>
          <a:p>
            <a:r>
              <a:rPr lang="it-IT" sz="2000" dirty="0" err="1"/>
              <a:t>Rejoices</a:t>
            </a:r>
            <a:r>
              <a:rPr lang="it-IT" sz="2000" dirty="0"/>
              <a:t> the </a:t>
            </a:r>
            <a:r>
              <a:rPr lang="it-IT" sz="2000" dirty="0" err="1"/>
              <a:t>arrival</a:t>
            </a:r>
            <a:r>
              <a:rPr lang="it-IT" sz="2000" dirty="0"/>
              <a:t> of the </a:t>
            </a:r>
            <a:r>
              <a:rPr lang="it-IT" sz="2000" dirty="0" err="1"/>
              <a:t>springtime</a:t>
            </a:r>
            <a:r>
              <a:rPr lang="it-IT" sz="2000" dirty="0"/>
              <a:t> </a:t>
            </a:r>
            <a:r>
              <a:rPr lang="it-IT" sz="2000" dirty="0" err="1"/>
              <a:t>picturesque</a:t>
            </a:r>
            <a:r>
              <a:rPr lang="it-IT" sz="2000" dirty="0"/>
              <a:t> season</a:t>
            </a:r>
          </a:p>
          <a:p>
            <a:r>
              <a:rPr lang="it-IT" sz="2000" dirty="0" err="1"/>
              <a:t>Rural</a:t>
            </a:r>
            <a:r>
              <a:rPr lang="it-IT" sz="2000" dirty="0"/>
              <a:t> festival with the </a:t>
            </a:r>
            <a:r>
              <a:rPr lang="it-IT" sz="2000" dirty="0" err="1"/>
              <a:t>exhibition</a:t>
            </a:r>
            <a:r>
              <a:rPr lang="it-IT" sz="2000" dirty="0"/>
              <a:t> of </a:t>
            </a:r>
            <a:r>
              <a:rPr lang="it-IT" sz="2000" dirty="0" err="1"/>
              <a:t>local</a:t>
            </a:r>
            <a:r>
              <a:rPr lang="it-IT" sz="2000" dirty="0"/>
              <a:t> and </a:t>
            </a:r>
            <a:r>
              <a:rPr lang="it-IT" sz="2000" dirty="0" err="1"/>
              <a:t>international</a:t>
            </a:r>
            <a:r>
              <a:rPr lang="it-IT" sz="2000" dirty="0"/>
              <a:t> folk dance </a:t>
            </a:r>
            <a:r>
              <a:rPr lang="it-IT" sz="2000" dirty="0" err="1" smtClean="0"/>
              <a:t>groups</a:t>
            </a:r>
            <a:endParaRPr lang="it-IT" sz="2000" dirty="0" smtClean="0"/>
          </a:p>
          <a:p>
            <a:r>
              <a:rPr lang="it-IT" sz="2000" dirty="0" err="1" smtClean="0"/>
              <a:t>born</a:t>
            </a:r>
            <a:r>
              <a:rPr lang="it-IT" sz="2000" dirty="0" smtClean="0"/>
              <a:t> in </a:t>
            </a:r>
            <a:r>
              <a:rPr lang="it-IT" sz="2000" dirty="0" err="1" smtClean="0"/>
              <a:t>Naro,in</a:t>
            </a:r>
            <a:r>
              <a:rPr lang="it-IT" sz="2000" dirty="0" smtClean="0"/>
              <a:t> 1938, in the </a:t>
            </a:r>
            <a:r>
              <a:rPr lang="it-IT" sz="2000" dirty="0" err="1" smtClean="0"/>
              <a:t>spectaculary</a:t>
            </a:r>
            <a:r>
              <a:rPr lang="it-IT" sz="2000" dirty="0" smtClean="0"/>
              <a:t> </a:t>
            </a:r>
            <a:r>
              <a:rPr lang="it-IT" sz="2000" dirty="0" err="1" smtClean="0"/>
              <a:t>scenary</a:t>
            </a:r>
            <a:r>
              <a:rPr lang="it-IT" sz="2000" dirty="0" smtClean="0"/>
              <a:t> of «PARADISE VALLEY», with </a:t>
            </a:r>
            <a:r>
              <a:rPr lang="it-IT" sz="2000" dirty="0" err="1" smtClean="0"/>
              <a:t>its</a:t>
            </a:r>
            <a:r>
              <a:rPr lang="it-IT" sz="2000" dirty="0" smtClean="0"/>
              <a:t> </a:t>
            </a:r>
            <a:r>
              <a:rPr lang="it-IT" sz="2000" dirty="0" err="1" smtClean="0"/>
              <a:t>white</a:t>
            </a:r>
            <a:r>
              <a:rPr lang="it-IT" sz="2000" dirty="0" smtClean="0"/>
              <a:t> </a:t>
            </a:r>
            <a:r>
              <a:rPr lang="it-IT" sz="2000" dirty="0" err="1" smtClean="0"/>
              <a:t>blossomed</a:t>
            </a:r>
            <a:r>
              <a:rPr lang="it-IT" sz="2000" dirty="0" smtClean="0"/>
              <a:t> </a:t>
            </a:r>
            <a:r>
              <a:rPr lang="it-IT" sz="2000" dirty="0" err="1" smtClean="0"/>
              <a:t>almonds</a:t>
            </a:r>
            <a:r>
              <a:rPr lang="it-IT" sz="2000" dirty="0" smtClean="0"/>
              <a:t>.</a:t>
            </a:r>
          </a:p>
          <a:p>
            <a:r>
              <a:rPr lang="it-IT" sz="2000" dirty="0" err="1" smtClean="0"/>
              <a:t>Later</a:t>
            </a:r>
            <a:r>
              <a:rPr lang="it-IT" sz="2000" dirty="0" smtClean="0"/>
              <a:t> on, </a:t>
            </a:r>
            <a:r>
              <a:rPr lang="it-IT" sz="2000" dirty="0" err="1" smtClean="0"/>
              <a:t>it</a:t>
            </a:r>
            <a:r>
              <a:rPr lang="it-IT" sz="2000" dirty="0" smtClean="0"/>
              <a:t> </a:t>
            </a:r>
            <a:r>
              <a:rPr lang="it-IT" sz="2000" dirty="0" err="1" smtClean="0"/>
              <a:t>was</a:t>
            </a:r>
            <a:r>
              <a:rPr lang="it-IT" sz="2000" dirty="0" smtClean="0"/>
              <a:t> </a:t>
            </a:r>
            <a:r>
              <a:rPr lang="it-IT" sz="2000" dirty="0" err="1" smtClean="0"/>
              <a:t>handed</a:t>
            </a:r>
            <a:r>
              <a:rPr lang="it-IT" sz="2000" dirty="0" smtClean="0"/>
              <a:t> to Agrigento and </a:t>
            </a:r>
            <a:r>
              <a:rPr lang="it-IT" sz="2000" dirty="0" err="1" smtClean="0"/>
              <a:t>it</a:t>
            </a:r>
            <a:r>
              <a:rPr lang="it-IT" sz="2000" dirty="0" smtClean="0"/>
              <a:t> </a:t>
            </a:r>
            <a:r>
              <a:rPr lang="it-IT" sz="2000" dirty="0" err="1" smtClean="0"/>
              <a:t>became</a:t>
            </a:r>
            <a:r>
              <a:rPr lang="it-IT" sz="2000" dirty="0" smtClean="0"/>
              <a:t> the </a:t>
            </a:r>
            <a:r>
              <a:rPr lang="it-IT" sz="2000" dirty="0" err="1" smtClean="0"/>
              <a:t>famous</a:t>
            </a:r>
            <a:r>
              <a:rPr lang="it-IT" sz="2000" dirty="0" smtClean="0"/>
              <a:t>:</a:t>
            </a:r>
          </a:p>
          <a:p>
            <a:pPr marL="0" indent="0" algn="ctr">
              <a:buNone/>
            </a:pPr>
            <a:r>
              <a:rPr lang="it-IT" sz="2800" dirty="0"/>
              <a:t>Almond </a:t>
            </a:r>
            <a:r>
              <a:rPr lang="it-IT" sz="2800" dirty="0" err="1"/>
              <a:t>blossom</a:t>
            </a:r>
            <a:r>
              <a:rPr lang="it-IT" sz="2800" dirty="0"/>
              <a:t> festival</a:t>
            </a:r>
          </a:p>
          <a:p>
            <a:pPr marL="0" indent="0" algn="ctr">
              <a:buNone/>
            </a:pPr>
            <a:r>
              <a:rPr lang="it-IT" sz="2000" dirty="0"/>
              <a:t> (Sagra del mandorlo in fiore)</a:t>
            </a:r>
          </a:p>
          <a:p>
            <a:endParaRPr lang="it-IT" sz="2000" dirty="0" smtClean="0"/>
          </a:p>
          <a:p>
            <a:pPr marL="0" indent="0">
              <a:buNone/>
            </a:pPr>
            <a:endParaRPr lang="it-IT" sz="2000" dirty="0" smtClean="0"/>
          </a:p>
          <a:p>
            <a:pPr marL="0" indent="0">
              <a:buNone/>
            </a:pPr>
            <a:endParaRPr lang="it-IT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268760"/>
            <a:ext cx="3456384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29136"/>
            <a:ext cx="3312368" cy="2471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237" y="6083078"/>
            <a:ext cx="1401763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091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Kristen ITC" panose="03050502040202030202" pitchFamily="66" charset="0"/>
              </a:rPr>
              <a:t>Lake St. John</a:t>
            </a:r>
            <a:endParaRPr lang="it-IT" dirty="0">
              <a:latin typeface="Kristen ITC" panose="03050502040202030202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few kilometers away from the town center   hosted tournaments boating European and international level.</a:t>
            </a:r>
          </a:p>
          <a:p>
            <a:endParaRPr lang="en-US" dirty="0" smtClean="0"/>
          </a:p>
          <a:p>
            <a:endParaRPr lang="it-IT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12975"/>
            <a:ext cx="3456384" cy="2360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201555"/>
            <a:ext cx="4211190" cy="2371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237" y="6072630"/>
            <a:ext cx="1401763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113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it-IT" b="1" dirty="0" smtClean="0">
              <a:latin typeface="Kristen ITC" panose="03050502040202030202" pitchFamily="66" charset="0"/>
            </a:endParaRPr>
          </a:p>
          <a:p>
            <a:pPr marL="0" indent="0" algn="ctr">
              <a:buNone/>
            </a:pPr>
            <a:endParaRPr lang="it-IT" b="1" dirty="0" smtClean="0">
              <a:latin typeface="Kristen ITC" panose="03050502040202030202" pitchFamily="66" charset="0"/>
            </a:endParaRPr>
          </a:p>
          <a:p>
            <a:pPr marL="0" indent="0" algn="ctr">
              <a:buNone/>
            </a:pPr>
            <a:endParaRPr lang="it-IT" b="1" dirty="0">
              <a:latin typeface="Kristen ITC" panose="03050502040202030202" pitchFamily="66" charset="0"/>
            </a:endParaRPr>
          </a:p>
          <a:p>
            <a:pPr marL="0" indent="0" algn="ctr">
              <a:buNone/>
            </a:pPr>
            <a:endParaRPr lang="it-IT" b="1" dirty="0" smtClean="0">
              <a:latin typeface="Kristen ITC" panose="03050502040202030202" pitchFamily="66" charset="0"/>
            </a:endParaRPr>
          </a:p>
          <a:p>
            <a:pPr marL="0" indent="0" algn="ctr">
              <a:buNone/>
            </a:pPr>
            <a:r>
              <a:rPr lang="it-IT" sz="5400" b="1" dirty="0" smtClean="0">
                <a:latin typeface="Kristen ITC" panose="03050502040202030202" pitchFamily="66" charset="0"/>
              </a:rPr>
              <a:t>THE  END</a:t>
            </a:r>
            <a:endParaRPr lang="it-IT" sz="5400" b="1" dirty="0">
              <a:latin typeface="Kristen ITC" panose="03050502040202030202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019" y="6083300"/>
            <a:ext cx="1401763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070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chemeClr val="tx2"/>
                </a:solidFill>
                <a:latin typeface="Kristen ITC" panose="03050502040202030202" pitchFamily="66" charset="0"/>
              </a:rPr>
              <a:t>Welcome to </a:t>
            </a:r>
            <a:r>
              <a:rPr lang="it-IT" b="1" dirty="0" err="1" smtClean="0">
                <a:solidFill>
                  <a:schemeClr val="tx2"/>
                </a:solidFill>
                <a:latin typeface="Kristen ITC" panose="03050502040202030202" pitchFamily="66" charset="0"/>
              </a:rPr>
              <a:t>you</a:t>
            </a:r>
            <a:r>
              <a:rPr lang="it-IT" b="1" dirty="0" smtClean="0">
                <a:solidFill>
                  <a:schemeClr val="tx2"/>
                </a:solidFill>
                <a:latin typeface="Kristen ITC" panose="03050502040202030202" pitchFamily="66" charset="0"/>
              </a:rPr>
              <a:t> </a:t>
            </a:r>
            <a:r>
              <a:rPr lang="it-IT" b="1" dirty="0" err="1" smtClean="0">
                <a:solidFill>
                  <a:schemeClr val="tx2"/>
                </a:solidFill>
                <a:latin typeface="Kristen ITC" panose="03050502040202030202" pitchFamily="66" charset="0"/>
              </a:rPr>
              <a:t>all</a:t>
            </a:r>
            <a:r>
              <a:rPr lang="it-IT" b="1" dirty="0" smtClean="0">
                <a:solidFill>
                  <a:schemeClr val="tx2"/>
                </a:solidFill>
                <a:latin typeface="Kristen ITC" panose="03050502040202030202" pitchFamily="66" charset="0"/>
              </a:rPr>
              <a:t>!</a:t>
            </a:r>
            <a:endParaRPr lang="it-IT" b="1" dirty="0">
              <a:solidFill>
                <a:schemeClr val="tx2"/>
              </a:solidFill>
              <a:latin typeface="Kristen ITC" panose="03050502040202030202" pitchFamily="66" charset="0"/>
            </a:endParaRPr>
          </a:p>
        </p:txBody>
      </p:sp>
      <p:pic>
        <p:nvPicPr>
          <p:cNvPr id="6146" name="Picture 2" descr="C:\Users\User\Desktop\dublino 17-10-13\donacarney school-spettacolo e pranzo\IMG_45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57014"/>
            <a:ext cx="691276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6019906"/>
            <a:ext cx="1403648" cy="775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148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32047" y="33671"/>
            <a:ext cx="3347865" cy="1091073"/>
          </a:xfrm>
        </p:spPr>
        <p:txBody>
          <a:bodyPr/>
          <a:lstStyle/>
          <a:p>
            <a:r>
              <a:rPr lang="it-IT" dirty="0" err="1" smtClean="0">
                <a:latin typeface="Kristen ITC" panose="03050502040202030202" pitchFamily="66" charset="0"/>
              </a:rPr>
              <a:t>Who</a:t>
            </a:r>
            <a:r>
              <a:rPr lang="it-IT" dirty="0" smtClean="0">
                <a:latin typeface="Kristen ITC" panose="03050502040202030202" pitchFamily="66" charset="0"/>
              </a:rPr>
              <a:t> </a:t>
            </a:r>
            <a:r>
              <a:rPr lang="it-IT" dirty="0" err="1" smtClean="0">
                <a:latin typeface="Kristen ITC" panose="03050502040202030202" pitchFamily="66" charset="0"/>
              </a:rPr>
              <a:t>is</a:t>
            </a:r>
            <a:r>
              <a:rPr lang="it-IT" dirty="0" smtClean="0">
                <a:latin typeface="Kristen ITC" panose="03050502040202030202" pitchFamily="66" charset="0"/>
              </a:rPr>
              <a:t> he?</a:t>
            </a:r>
            <a:endParaRPr lang="it-IT" dirty="0">
              <a:latin typeface="Kristen ITC" panose="03050502040202030202" pitchFamily="66" charset="0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251520" y="1052736"/>
            <a:ext cx="3466728" cy="11087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/>
              <a:t>San Giovanni Bosco</a:t>
            </a:r>
          </a:p>
          <a:p>
            <a:pPr marL="0" indent="0">
              <a:buNone/>
            </a:pPr>
            <a:r>
              <a:rPr lang="it-IT" i="1" dirty="0"/>
              <a:t>(</a:t>
            </a:r>
            <a:r>
              <a:rPr lang="it-IT" i="1" dirty="0" err="1" smtClean="0"/>
              <a:t>Known</a:t>
            </a:r>
            <a:r>
              <a:rPr lang="it-IT" i="1" dirty="0" smtClean="0"/>
              <a:t> </a:t>
            </a:r>
            <a:r>
              <a:rPr lang="it-IT" i="1" dirty="0" err="1" smtClean="0"/>
              <a:t>as</a:t>
            </a:r>
            <a:r>
              <a:rPr lang="it-IT" i="1" dirty="0" smtClean="0"/>
              <a:t>  </a:t>
            </a:r>
            <a:r>
              <a:rPr lang="it-IT" b="1" i="1" dirty="0" smtClean="0"/>
              <a:t>don Bosco)</a:t>
            </a:r>
            <a:r>
              <a:rPr lang="it-IT" dirty="0" smtClean="0"/>
              <a:t> </a:t>
            </a:r>
          </a:p>
          <a:p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>
          <a:xfrm>
            <a:off x="3563888" y="1052736"/>
            <a:ext cx="5122912" cy="5112568"/>
          </a:xfrm>
        </p:spPr>
        <p:txBody>
          <a:bodyPr>
            <a:normAutofit/>
          </a:bodyPr>
          <a:lstStyle/>
          <a:p>
            <a:r>
              <a:rPr lang="it-IT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born</a:t>
            </a:r>
            <a:r>
              <a:rPr lang="it-IT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in </a:t>
            </a:r>
            <a:r>
              <a:rPr lang="it-IT" sz="2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1815"/>
              </a:rPr>
              <a:t>1815</a:t>
            </a:r>
            <a:r>
              <a:rPr lang="it-IT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Castelnovo D’asti</a:t>
            </a:r>
          </a:p>
          <a:p>
            <a:r>
              <a:rPr lang="it-IT" sz="2600" dirty="0" err="1" smtClean="0"/>
              <a:t>died</a:t>
            </a:r>
            <a:r>
              <a:rPr lang="it-IT" sz="2600" dirty="0" smtClean="0"/>
              <a:t> in  </a:t>
            </a:r>
            <a:r>
              <a:rPr lang="it-IT" sz="2600" dirty="0" smtClean="0">
                <a:hlinkClick r:id="rId3" tooltip="1888"/>
              </a:rPr>
              <a:t>1888</a:t>
            </a:r>
            <a:r>
              <a:rPr lang="it-IT" sz="2600" dirty="0" smtClean="0"/>
              <a:t> - </a:t>
            </a:r>
            <a:r>
              <a:rPr lang="it-IT" sz="2600" dirty="0" err="1" smtClean="0"/>
              <a:t>Turin</a:t>
            </a:r>
            <a:r>
              <a:rPr lang="it-IT" sz="2600" dirty="0" smtClean="0">
                <a:hlinkClick r:id="rId4" tooltip="31 gennaio"/>
              </a:rPr>
              <a:t> </a:t>
            </a:r>
            <a:endParaRPr lang="it-IT" sz="2600" dirty="0" smtClean="0"/>
          </a:p>
          <a:p>
            <a:r>
              <a:rPr lang="en-US" sz="2600" dirty="0" smtClean="0"/>
              <a:t>priest of the </a:t>
            </a:r>
            <a:r>
              <a:rPr lang="en-US" sz="2600" dirty="0" smtClean="0">
                <a:hlinkClick r:id="rId5" tooltip="Latin Church"/>
              </a:rPr>
              <a:t>Latin Church</a:t>
            </a:r>
            <a:endParaRPr lang="en-US" sz="2600" dirty="0"/>
          </a:p>
          <a:p>
            <a:r>
              <a:rPr lang="it-IT" sz="2600" dirty="0" smtClean="0"/>
              <a:t>educator and </a:t>
            </a:r>
            <a:r>
              <a:rPr lang="it-IT" sz="2600" dirty="0" err="1" smtClean="0"/>
              <a:t>writer</a:t>
            </a:r>
            <a:endParaRPr lang="it-IT" sz="2600" dirty="0" smtClean="0"/>
          </a:p>
          <a:p>
            <a:r>
              <a:rPr lang="en-US" sz="2600" dirty="0" smtClean="0"/>
              <a:t>dedicated himself to the education of disadvantaged youth</a:t>
            </a:r>
          </a:p>
          <a:p>
            <a:r>
              <a:rPr lang="en-US" sz="2600" dirty="0" err="1"/>
              <a:t>d</a:t>
            </a:r>
            <a:r>
              <a:rPr lang="en-US" sz="2600" dirty="0" err="1" smtClean="0"/>
              <a:t>evoloped</a:t>
            </a:r>
            <a:r>
              <a:rPr lang="en-US" sz="2600" dirty="0" smtClean="0"/>
              <a:t> teaching methods based on love rather than punishment: </a:t>
            </a:r>
            <a:r>
              <a:rPr lang="en-US" sz="2600" i="1" dirty="0" err="1" smtClean="0"/>
              <a:t>Salesian</a:t>
            </a:r>
            <a:r>
              <a:rPr lang="en-US" sz="2600" i="1" dirty="0" smtClean="0"/>
              <a:t> preventive system</a:t>
            </a:r>
          </a:p>
          <a:p>
            <a:r>
              <a:rPr lang="en-US" sz="2600" dirty="0" smtClean="0"/>
              <a:t>became a </a:t>
            </a:r>
            <a:r>
              <a:rPr lang="en-US" sz="2600" dirty="0"/>
              <a:t>s</a:t>
            </a:r>
            <a:r>
              <a:rPr lang="en-US" sz="2600" dirty="0" smtClean="0"/>
              <a:t>aint in 1934.</a:t>
            </a:r>
            <a:endParaRPr lang="it-IT" sz="26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08920"/>
            <a:ext cx="184785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964631"/>
            <a:ext cx="1482239" cy="819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3" y="5805264"/>
            <a:ext cx="770301" cy="954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156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sz="4000" dirty="0">
                <a:solidFill>
                  <a:prstClr val="black"/>
                </a:solidFill>
              </a:rPr>
              <a:t>Istituto comprensivo  </a:t>
            </a:r>
            <a:r>
              <a:rPr lang="it-IT" sz="4000" dirty="0" err="1">
                <a:solidFill>
                  <a:prstClr val="black"/>
                </a:solidFill>
              </a:rPr>
              <a:t>S.Giovanni</a:t>
            </a:r>
            <a:r>
              <a:rPr lang="it-IT" sz="4000" dirty="0">
                <a:solidFill>
                  <a:prstClr val="black"/>
                </a:solidFill>
              </a:rPr>
              <a:t> Bosco</a:t>
            </a:r>
            <a:br>
              <a:rPr lang="it-IT" sz="4000" dirty="0">
                <a:solidFill>
                  <a:prstClr val="black"/>
                </a:solidFill>
              </a:rPr>
            </a:br>
            <a:r>
              <a:rPr lang="it-IT" sz="4000" dirty="0">
                <a:solidFill>
                  <a:prstClr val="black"/>
                </a:solidFill>
              </a:rPr>
              <a:t>-</a:t>
            </a:r>
            <a:r>
              <a:rPr lang="it-IT" sz="4000" dirty="0" err="1">
                <a:solidFill>
                  <a:prstClr val="black"/>
                </a:solidFill>
              </a:rPr>
              <a:t>facts</a:t>
            </a:r>
            <a:r>
              <a:rPr lang="it-IT" sz="4000" dirty="0">
                <a:solidFill>
                  <a:prstClr val="black"/>
                </a:solidFill>
              </a:rPr>
              <a:t>-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6901843"/>
              </p:ext>
            </p:extLst>
          </p:nvPr>
        </p:nvGraphicFramePr>
        <p:xfrm>
          <a:off x="323528" y="1340768"/>
          <a:ext cx="8363272" cy="5328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0818"/>
                <a:gridCol w="2744062"/>
                <a:gridCol w="1437574"/>
                <a:gridCol w="2090818"/>
              </a:tblGrid>
              <a:tr h="892696">
                <a:tc>
                  <a:txBody>
                    <a:bodyPr/>
                    <a:lstStyle/>
                    <a:p>
                      <a:pPr algn="ctr"/>
                      <a:endParaRPr lang="it-IT" b="1" dirty="0" smtClean="0"/>
                    </a:p>
                    <a:p>
                      <a:pPr algn="ctr"/>
                      <a:r>
                        <a:rPr lang="it-IT" b="1" dirty="0" smtClean="0"/>
                        <a:t>NAME</a:t>
                      </a:r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PLACE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NUMBER OF CLASSES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 smtClean="0"/>
                    </a:p>
                    <a:p>
                      <a:pPr algn="ctr"/>
                      <a:r>
                        <a:rPr lang="it-IT" dirty="0" smtClean="0"/>
                        <a:t>NUMBER OF TEACHERS</a:t>
                      </a:r>
                      <a:endParaRPr lang="it-IT" dirty="0"/>
                    </a:p>
                  </a:txBody>
                  <a:tcPr/>
                </a:tc>
              </a:tr>
              <a:tr h="1562472">
                <a:tc>
                  <a:txBody>
                    <a:bodyPr/>
                    <a:lstStyle/>
                    <a:p>
                      <a:pPr algn="ctr"/>
                      <a:endParaRPr lang="it-IT" b="1" dirty="0" smtClean="0"/>
                    </a:p>
                    <a:p>
                      <a:pPr algn="ctr"/>
                      <a:r>
                        <a:rPr lang="it-IT" b="1" dirty="0" smtClean="0"/>
                        <a:t>KINDERGARTEN</a:t>
                      </a:r>
                    </a:p>
                    <a:p>
                      <a:pPr algn="ctr"/>
                      <a:r>
                        <a:rPr lang="it-IT" b="0" dirty="0" smtClean="0"/>
                        <a:t>3 </a:t>
                      </a:r>
                      <a:r>
                        <a:rPr lang="it-IT" b="0" dirty="0" err="1" smtClean="0"/>
                        <a:t>years</a:t>
                      </a:r>
                      <a:endParaRPr lang="it-IT" b="0" dirty="0" smtClean="0"/>
                    </a:p>
                    <a:p>
                      <a:pPr algn="ctr"/>
                      <a:r>
                        <a:rPr lang="it-IT" b="0" dirty="0" err="1" smtClean="0"/>
                        <a:t>age</a:t>
                      </a:r>
                      <a:r>
                        <a:rPr lang="it-IT" b="0" baseline="0" dirty="0" smtClean="0"/>
                        <a:t> 3 - 6</a:t>
                      </a:r>
                      <a:endParaRPr lang="it-IT" b="0" dirty="0" smtClean="0"/>
                    </a:p>
                    <a:p>
                      <a:pPr algn="ctr"/>
                      <a:endParaRPr lang="it-IT" b="1" dirty="0" smtClean="0"/>
                    </a:p>
                    <a:p>
                      <a:pPr algn="ctr"/>
                      <a:endParaRPr lang="it-I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 smtClean="0"/>
                    </a:p>
                    <a:p>
                      <a:pPr algn="l"/>
                      <a:r>
                        <a:rPr lang="it-IT" dirty="0" smtClean="0"/>
                        <a:t>Naro  </a:t>
                      </a:r>
                      <a:r>
                        <a:rPr lang="it-IT" baseline="0" dirty="0" smtClean="0"/>
                        <a:t>        </a:t>
                      </a:r>
                      <a:r>
                        <a:rPr lang="it-IT" i="1" baseline="0" dirty="0" smtClean="0"/>
                        <a:t>«San Secondo»</a:t>
                      </a:r>
                    </a:p>
                    <a:p>
                      <a:pPr algn="l"/>
                      <a:r>
                        <a:rPr lang="it-IT" baseline="0" dirty="0" smtClean="0"/>
                        <a:t>Naro          </a:t>
                      </a:r>
                      <a:r>
                        <a:rPr lang="it-IT" i="1" baseline="0" dirty="0" smtClean="0"/>
                        <a:t>«San Calogero»</a:t>
                      </a:r>
                    </a:p>
                    <a:p>
                      <a:pPr algn="l"/>
                      <a:r>
                        <a:rPr lang="it-IT" baseline="0" dirty="0" smtClean="0"/>
                        <a:t>Camastra  </a:t>
                      </a:r>
                      <a:r>
                        <a:rPr lang="it-IT" i="1" baseline="0" dirty="0" smtClean="0"/>
                        <a:t>«Edificio Nuovo»</a:t>
                      </a:r>
                      <a:endParaRPr lang="it-IT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 smtClean="0"/>
                    </a:p>
                    <a:p>
                      <a:pPr algn="ctr"/>
                      <a:endParaRPr lang="it-IT" dirty="0" smtClean="0"/>
                    </a:p>
                    <a:p>
                      <a:pPr algn="ctr"/>
                      <a:endParaRPr lang="it-IT" dirty="0" smtClean="0"/>
                    </a:p>
                    <a:p>
                      <a:pPr algn="ctr"/>
                      <a:r>
                        <a:rPr lang="it-IT" dirty="0" smtClean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 smtClean="0"/>
                    </a:p>
                    <a:p>
                      <a:pPr algn="ctr"/>
                      <a:endParaRPr lang="it-IT" dirty="0" smtClean="0"/>
                    </a:p>
                    <a:p>
                      <a:pPr algn="ctr"/>
                      <a:endParaRPr lang="it-IT" dirty="0" smtClean="0"/>
                    </a:p>
                    <a:p>
                      <a:pPr algn="ctr"/>
                      <a:r>
                        <a:rPr lang="it-IT" dirty="0" smtClean="0"/>
                        <a:t>12</a:t>
                      </a:r>
                      <a:endParaRPr lang="it-IT" dirty="0"/>
                    </a:p>
                  </a:txBody>
                  <a:tcPr/>
                </a:tc>
              </a:tr>
              <a:tr h="1213284">
                <a:tc>
                  <a:txBody>
                    <a:bodyPr/>
                    <a:lstStyle/>
                    <a:p>
                      <a:pPr algn="ctr"/>
                      <a:endParaRPr lang="it-IT" b="1" dirty="0" smtClean="0"/>
                    </a:p>
                    <a:p>
                      <a:pPr algn="ctr"/>
                      <a:r>
                        <a:rPr lang="it-IT" b="1" dirty="0" smtClean="0"/>
                        <a:t>PRIMARY   SCHOOL</a:t>
                      </a:r>
                    </a:p>
                    <a:p>
                      <a:pPr algn="ctr"/>
                      <a:r>
                        <a:rPr lang="it-IT" b="0" dirty="0" smtClean="0"/>
                        <a:t>5 </a:t>
                      </a:r>
                      <a:r>
                        <a:rPr lang="it-IT" b="0" dirty="0" err="1" smtClean="0"/>
                        <a:t>years</a:t>
                      </a:r>
                      <a:endParaRPr lang="it-IT" b="0" dirty="0" smtClean="0"/>
                    </a:p>
                    <a:p>
                      <a:pPr algn="ctr"/>
                      <a:r>
                        <a:rPr lang="it-IT" b="0" dirty="0" err="1" smtClean="0"/>
                        <a:t>age</a:t>
                      </a:r>
                      <a:r>
                        <a:rPr lang="it-IT" b="0" dirty="0" smtClean="0"/>
                        <a:t> 6 - 11</a:t>
                      </a:r>
                      <a:endParaRPr lang="it-IT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/>
                        <a:t>Naro          </a:t>
                      </a:r>
                      <a:r>
                        <a:rPr lang="it-IT" i="1" dirty="0" smtClean="0"/>
                        <a:t>«S. G. Bosco»</a:t>
                      </a:r>
                    </a:p>
                    <a:p>
                      <a:pPr algn="l"/>
                      <a:r>
                        <a:rPr lang="it-IT" dirty="0" smtClean="0"/>
                        <a:t>Naro          </a:t>
                      </a:r>
                      <a:r>
                        <a:rPr lang="it-IT" i="1" dirty="0" smtClean="0"/>
                        <a:t>«</a:t>
                      </a:r>
                      <a:r>
                        <a:rPr lang="it-IT" i="1" dirty="0" err="1" smtClean="0"/>
                        <a:t>S.Secondo</a:t>
                      </a:r>
                      <a:r>
                        <a:rPr lang="it-IT" i="1" dirty="0" smtClean="0"/>
                        <a:t>»</a:t>
                      </a:r>
                    </a:p>
                    <a:p>
                      <a:pPr algn="l"/>
                      <a:r>
                        <a:rPr lang="it-IT" dirty="0" smtClean="0"/>
                        <a:t>Camastra  </a:t>
                      </a:r>
                      <a:r>
                        <a:rPr lang="it-IT" i="1" dirty="0" smtClean="0"/>
                        <a:t>«Edificio Nuovo»</a:t>
                      </a:r>
                      <a:endParaRPr lang="it-IT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 smtClean="0"/>
                    </a:p>
                    <a:p>
                      <a:pPr algn="ctr"/>
                      <a:endParaRPr lang="it-IT" dirty="0" smtClean="0"/>
                    </a:p>
                    <a:p>
                      <a:pPr algn="ctr"/>
                      <a:r>
                        <a:rPr lang="it-IT" dirty="0" smtClean="0"/>
                        <a:t>21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 smtClean="0"/>
                    </a:p>
                    <a:p>
                      <a:pPr algn="ctr"/>
                      <a:endParaRPr lang="it-IT" dirty="0" smtClean="0"/>
                    </a:p>
                    <a:p>
                      <a:pPr algn="ctr"/>
                      <a:r>
                        <a:rPr lang="it-IT" dirty="0" smtClean="0"/>
                        <a:t>43</a:t>
                      </a:r>
                      <a:endParaRPr lang="it-IT" dirty="0"/>
                    </a:p>
                  </a:txBody>
                  <a:tcPr/>
                </a:tc>
              </a:tr>
              <a:tr h="1213284">
                <a:tc>
                  <a:txBody>
                    <a:bodyPr/>
                    <a:lstStyle/>
                    <a:p>
                      <a:pPr algn="ctr"/>
                      <a:r>
                        <a:rPr lang="it-IT" b="1" dirty="0" smtClean="0"/>
                        <a:t>FIRST GRADE</a:t>
                      </a:r>
                      <a:r>
                        <a:rPr lang="it-IT" b="1" baseline="0" dirty="0" smtClean="0"/>
                        <a:t> SECONDARY SCHOOL</a:t>
                      </a:r>
                    </a:p>
                    <a:p>
                      <a:pPr algn="ctr"/>
                      <a:r>
                        <a:rPr lang="it-IT" b="0" baseline="0" dirty="0" smtClean="0"/>
                        <a:t>3 </a:t>
                      </a:r>
                      <a:r>
                        <a:rPr lang="it-IT" b="0" baseline="0" dirty="0" err="1" smtClean="0"/>
                        <a:t>years</a:t>
                      </a:r>
                      <a:endParaRPr lang="it-IT" b="0" baseline="0" dirty="0" smtClean="0"/>
                    </a:p>
                    <a:p>
                      <a:pPr algn="ctr"/>
                      <a:r>
                        <a:rPr lang="it-IT" b="0" baseline="0" dirty="0" err="1" smtClean="0"/>
                        <a:t>age</a:t>
                      </a:r>
                      <a:r>
                        <a:rPr lang="it-IT" b="0" baseline="0" dirty="0" smtClean="0"/>
                        <a:t> 11 - 14</a:t>
                      </a:r>
                      <a:endParaRPr lang="it-IT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dirty="0" smtClean="0"/>
                        <a:t>Naro  </a:t>
                      </a:r>
                      <a:r>
                        <a:rPr lang="it-IT" baseline="0" dirty="0" smtClean="0"/>
                        <a:t>          </a:t>
                      </a:r>
                      <a:r>
                        <a:rPr lang="it-IT" i="1" baseline="0" dirty="0" smtClean="0"/>
                        <a:t>«S. Agostino»</a:t>
                      </a:r>
                    </a:p>
                    <a:p>
                      <a:pPr algn="l"/>
                      <a:r>
                        <a:rPr lang="it-IT" baseline="0" dirty="0" smtClean="0"/>
                        <a:t>Naro            </a:t>
                      </a:r>
                      <a:r>
                        <a:rPr lang="it-IT" i="1" baseline="0" dirty="0" smtClean="0"/>
                        <a:t>«Riolo Specchi»</a:t>
                      </a:r>
                    </a:p>
                    <a:p>
                      <a:pPr algn="l"/>
                      <a:r>
                        <a:rPr lang="it-IT" baseline="0" dirty="0" smtClean="0"/>
                        <a:t>Camastra     </a:t>
                      </a:r>
                      <a:r>
                        <a:rPr lang="it-IT" i="1" baseline="0" dirty="0" smtClean="0"/>
                        <a:t>«R. Livatino»</a:t>
                      </a:r>
                      <a:endParaRPr lang="it-IT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 smtClean="0"/>
                    </a:p>
                    <a:p>
                      <a:pPr algn="ctr"/>
                      <a:endParaRPr lang="it-IT" dirty="0" smtClean="0"/>
                    </a:p>
                    <a:p>
                      <a:pPr algn="ctr"/>
                      <a:r>
                        <a:rPr lang="it-IT" dirty="0" smtClean="0"/>
                        <a:t>13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 smtClean="0"/>
                    </a:p>
                    <a:p>
                      <a:pPr algn="ctr"/>
                      <a:endParaRPr lang="it-IT" dirty="0" smtClean="0"/>
                    </a:p>
                    <a:p>
                      <a:pPr algn="ctr"/>
                      <a:r>
                        <a:rPr lang="it-IT" dirty="0" smtClean="0"/>
                        <a:t>36</a:t>
                      </a:r>
                    </a:p>
                    <a:p>
                      <a:pPr algn="ctr"/>
                      <a:endParaRPr lang="it-IT" dirty="0" smtClean="0"/>
                    </a:p>
                    <a:p>
                      <a:pPr algn="ctr"/>
                      <a:r>
                        <a:rPr lang="it-IT" dirty="0" smtClean="0"/>
                        <a:t>Tot. 91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Connettore 2 5"/>
          <p:cNvCxnSpPr/>
          <p:nvPr/>
        </p:nvCxnSpPr>
        <p:spPr>
          <a:xfrm>
            <a:off x="3051651" y="2708920"/>
            <a:ext cx="360040" cy="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/>
          <p:cNvCxnSpPr/>
          <p:nvPr/>
        </p:nvCxnSpPr>
        <p:spPr>
          <a:xfrm>
            <a:off x="2996208" y="3024962"/>
            <a:ext cx="360040" cy="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>
            <a:off x="3350532" y="3284984"/>
            <a:ext cx="144016" cy="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>
            <a:off x="3032212" y="4221088"/>
            <a:ext cx="360040" cy="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>
            <a:off x="3051651" y="4437112"/>
            <a:ext cx="360040" cy="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>
            <a:off x="3392252" y="4725144"/>
            <a:ext cx="144016" cy="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>
            <a:off x="3104220" y="5373216"/>
            <a:ext cx="360040" cy="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>
            <a:off x="3104220" y="5661248"/>
            <a:ext cx="360040" cy="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>
            <a:off x="3403289" y="5949280"/>
            <a:ext cx="243644" cy="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0"/>
            <a:ext cx="1055193" cy="58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195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600" dirty="0" smtClean="0">
                <a:solidFill>
                  <a:prstClr val="black"/>
                </a:solidFill>
              </a:rPr>
              <a:t>PRIMARY SCHOOL</a:t>
            </a:r>
            <a:br>
              <a:rPr lang="it-IT" sz="3600" dirty="0" smtClean="0">
                <a:solidFill>
                  <a:prstClr val="black"/>
                </a:solidFill>
              </a:rPr>
            </a:br>
            <a:endParaRPr lang="it-IT" dirty="0"/>
          </a:p>
        </p:txBody>
      </p:sp>
      <p:sp>
        <p:nvSpPr>
          <p:cNvPr id="12" name="Segnaposto contenuto 11"/>
          <p:cNvSpPr>
            <a:spLocks noGrp="1"/>
          </p:cNvSpPr>
          <p:nvPr>
            <p:ph sz="half" idx="2"/>
          </p:nvPr>
        </p:nvSpPr>
        <p:spPr>
          <a:xfrm>
            <a:off x="5220072" y="908720"/>
            <a:ext cx="3466728" cy="5217443"/>
          </a:xfrm>
        </p:spPr>
        <p:txBody>
          <a:bodyPr>
            <a:normAutofit/>
          </a:bodyPr>
          <a:lstStyle/>
          <a:p>
            <a:r>
              <a:rPr lang="it-IT" sz="2000" dirty="0" err="1" smtClean="0"/>
              <a:t>About</a:t>
            </a:r>
            <a:r>
              <a:rPr lang="it-IT" sz="2000" dirty="0" smtClean="0"/>
              <a:t>  437    </a:t>
            </a:r>
            <a:r>
              <a:rPr lang="it-IT" sz="2000" dirty="0" err="1" smtClean="0"/>
              <a:t>pupils</a:t>
            </a:r>
            <a:endParaRPr lang="it-IT" sz="2000" dirty="0" smtClean="0"/>
          </a:p>
          <a:p>
            <a:endParaRPr lang="it-IT" sz="2000" dirty="0" smtClean="0"/>
          </a:p>
          <a:p>
            <a:r>
              <a:rPr lang="it-IT" sz="2000" dirty="0"/>
              <a:t> </a:t>
            </a:r>
            <a:r>
              <a:rPr lang="it-IT" sz="2000" dirty="0" smtClean="0"/>
              <a:t>43   </a:t>
            </a:r>
            <a:r>
              <a:rPr lang="it-IT" sz="2000" dirty="0" err="1" smtClean="0"/>
              <a:t>teachers</a:t>
            </a:r>
            <a:endParaRPr lang="it-IT" sz="2000" dirty="0" smtClean="0"/>
          </a:p>
          <a:p>
            <a:endParaRPr lang="it-IT" sz="2000" dirty="0" smtClean="0"/>
          </a:p>
          <a:p>
            <a:r>
              <a:rPr lang="it-IT" sz="2000" dirty="0" err="1" smtClean="0"/>
              <a:t>teachers</a:t>
            </a:r>
            <a:r>
              <a:rPr lang="it-IT" sz="2000" dirty="0" smtClean="0"/>
              <a:t>  </a:t>
            </a:r>
            <a:r>
              <a:rPr lang="it-IT" sz="2000" dirty="0" err="1" smtClean="0"/>
              <a:t>mostly</a:t>
            </a:r>
            <a:r>
              <a:rPr lang="it-IT" sz="2000" dirty="0" smtClean="0"/>
              <a:t> work in teams</a:t>
            </a:r>
          </a:p>
          <a:p>
            <a:endParaRPr lang="it-IT" sz="2000" dirty="0" smtClean="0"/>
          </a:p>
          <a:p>
            <a:r>
              <a:rPr lang="it-IT" sz="2000" dirty="0" err="1" smtClean="0"/>
              <a:t>Children</a:t>
            </a:r>
            <a:r>
              <a:rPr lang="it-IT" sz="2000" dirty="0" smtClean="0"/>
              <a:t> with </a:t>
            </a:r>
            <a:r>
              <a:rPr lang="it-IT" sz="2000" b="1" dirty="0" smtClean="0"/>
              <a:t>special </a:t>
            </a:r>
            <a:r>
              <a:rPr lang="it-IT" sz="2000" b="1" dirty="0" err="1" smtClean="0"/>
              <a:t>needs</a:t>
            </a:r>
            <a:r>
              <a:rPr lang="it-IT" sz="2000" dirty="0" smtClean="0"/>
              <a:t> are </a:t>
            </a:r>
            <a:r>
              <a:rPr lang="it-IT" sz="2000" dirty="0" err="1" smtClean="0"/>
              <a:t>inclused</a:t>
            </a:r>
            <a:r>
              <a:rPr lang="it-IT" sz="2000" dirty="0" smtClean="0"/>
              <a:t> in </a:t>
            </a:r>
            <a:r>
              <a:rPr lang="it-IT" sz="2000" dirty="0" err="1" smtClean="0"/>
              <a:t>all</a:t>
            </a:r>
            <a:r>
              <a:rPr lang="it-IT" sz="2000" dirty="0" smtClean="0"/>
              <a:t> </a:t>
            </a:r>
            <a:r>
              <a:rPr lang="it-IT" sz="2000" dirty="0" err="1" smtClean="0"/>
              <a:t>classes</a:t>
            </a:r>
            <a:endParaRPr lang="it-IT" sz="2000" dirty="0" smtClean="0"/>
          </a:p>
          <a:p>
            <a:endParaRPr lang="it-IT" sz="2000" dirty="0" smtClean="0"/>
          </a:p>
          <a:p>
            <a:r>
              <a:rPr lang="it-IT" sz="2000" dirty="0" err="1" smtClean="0"/>
              <a:t>Children</a:t>
            </a:r>
            <a:r>
              <a:rPr lang="it-IT" sz="2000" dirty="0" smtClean="0"/>
              <a:t> with special </a:t>
            </a:r>
            <a:r>
              <a:rPr lang="it-IT" sz="2000" dirty="0" err="1" smtClean="0"/>
              <a:t>needs</a:t>
            </a:r>
            <a:r>
              <a:rPr lang="it-IT" sz="2000" dirty="0" smtClean="0"/>
              <a:t> </a:t>
            </a:r>
            <a:r>
              <a:rPr lang="it-IT" sz="2000" dirty="0" err="1" smtClean="0"/>
              <a:t>have</a:t>
            </a:r>
            <a:r>
              <a:rPr lang="it-IT" sz="2000" dirty="0" smtClean="0"/>
              <a:t> a </a:t>
            </a:r>
            <a:r>
              <a:rPr lang="it-IT" sz="2000" b="1" i="1" dirty="0" err="1" smtClean="0"/>
              <a:t>support</a:t>
            </a:r>
            <a:r>
              <a:rPr lang="it-IT" sz="2000" b="1" i="1" dirty="0" smtClean="0"/>
              <a:t>  </a:t>
            </a:r>
            <a:r>
              <a:rPr lang="it-IT" sz="2000" b="1" i="1" dirty="0" err="1" smtClean="0"/>
              <a:t>teacher</a:t>
            </a:r>
            <a:r>
              <a:rPr lang="it-IT" sz="2000" i="1" dirty="0" smtClean="0"/>
              <a:t> </a:t>
            </a:r>
            <a:r>
              <a:rPr lang="it-IT" sz="2000" dirty="0" err="1" smtClean="0"/>
              <a:t>that</a:t>
            </a:r>
            <a:r>
              <a:rPr lang="it-IT" sz="2000" dirty="0" smtClean="0"/>
              <a:t> </a:t>
            </a:r>
            <a:r>
              <a:rPr lang="it-IT" sz="2000" dirty="0" err="1" smtClean="0"/>
              <a:t>operates</a:t>
            </a:r>
            <a:r>
              <a:rPr lang="it-IT" sz="2000" dirty="0" smtClean="0"/>
              <a:t> in the </a:t>
            </a:r>
            <a:r>
              <a:rPr lang="it-IT" sz="2000" dirty="0" err="1" smtClean="0"/>
              <a:t>class</a:t>
            </a:r>
            <a:endParaRPr lang="it-IT" sz="2000" dirty="0"/>
          </a:p>
        </p:txBody>
      </p:sp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8448940"/>
              </p:ext>
            </p:extLst>
          </p:nvPr>
        </p:nvGraphicFramePr>
        <p:xfrm>
          <a:off x="755576" y="908720"/>
          <a:ext cx="4248472" cy="54060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/>
                <a:gridCol w="2016224"/>
                <a:gridCol w="1728192"/>
              </a:tblGrid>
              <a:tr h="559747">
                <a:tc rowSpan="6">
                  <a:txBody>
                    <a:bodyPr/>
                    <a:lstStyle/>
                    <a:p>
                      <a:pPr algn="ctr"/>
                      <a:endParaRPr lang="it-IT" sz="2800" dirty="0" smtClean="0"/>
                    </a:p>
                    <a:p>
                      <a:pPr algn="ctr"/>
                      <a:endParaRPr lang="it-IT" sz="2800" dirty="0" smtClean="0"/>
                    </a:p>
                    <a:p>
                      <a:pPr algn="ctr"/>
                      <a:endParaRPr lang="it-IT" sz="2800" dirty="0" smtClean="0"/>
                    </a:p>
                    <a:p>
                      <a:pPr algn="ctr"/>
                      <a:r>
                        <a:rPr lang="it-IT" sz="2800" dirty="0" smtClean="0"/>
                        <a:t>FACTS</a:t>
                      </a:r>
                      <a:endParaRPr lang="it-IT" sz="2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2800" dirty="0" smtClean="0"/>
                        <a:t>21  </a:t>
                      </a:r>
                      <a:r>
                        <a:rPr lang="it-IT" sz="2800" dirty="0" err="1" smtClean="0"/>
                        <a:t>classes</a:t>
                      </a:r>
                      <a:endParaRPr lang="it-IT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837479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 err="1" smtClean="0"/>
                        <a:t>Year</a:t>
                      </a:r>
                      <a:r>
                        <a:rPr lang="it-IT" b="1" dirty="0" smtClean="0"/>
                        <a:t> 1:</a:t>
                      </a:r>
                    </a:p>
                    <a:p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age</a:t>
                      </a:r>
                      <a:r>
                        <a:rPr lang="it-IT" dirty="0" smtClean="0"/>
                        <a:t> 6-7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 smtClean="0"/>
                    </a:p>
                    <a:p>
                      <a:r>
                        <a:rPr lang="it-IT" dirty="0" smtClean="0"/>
                        <a:t>4  </a:t>
                      </a:r>
                      <a:r>
                        <a:rPr lang="it-IT" dirty="0" err="1" smtClean="0"/>
                        <a:t>classes</a:t>
                      </a:r>
                      <a:endParaRPr lang="it-IT" dirty="0" smtClean="0"/>
                    </a:p>
                    <a:p>
                      <a:endParaRPr lang="it-IT" dirty="0"/>
                    </a:p>
                  </a:txBody>
                  <a:tcPr/>
                </a:tc>
              </a:tr>
              <a:tr h="837479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 err="1" smtClean="0"/>
                        <a:t>Year</a:t>
                      </a:r>
                      <a:r>
                        <a:rPr lang="it-IT" b="1" dirty="0" smtClean="0"/>
                        <a:t> 2 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age</a:t>
                      </a:r>
                      <a:r>
                        <a:rPr lang="it-IT" dirty="0" smtClean="0"/>
                        <a:t> 7-8</a:t>
                      </a:r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 smtClean="0"/>
                    </a:p>
                    <a:p>
                      <a:r>
                        <a:rPr lang="it-IT" dirty="0" smtClean="0"/>
                        <a:t>4  </a:t>
                      </a:r>
                      <a:r>
                        <a:rPr lang="it-IT" dirty="0" err="1" smtClean="0"/>
                        <a:t>classes</a:t>
                      </a:r>
                      <a:endParaRPr lang="it-IT" dirty="0" smtClean="0"/>
                    </a:p>
                    <a:p>
                      <a:endParaRPr lang="it-IT" dirty="0"/>
                    </a:p>
                  </a:txBody>
                  <a:tcPr/>
                </a:tc>
              </a:tr>
              <a:tr h="837479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 err="1" smtClean="0"/>
                        <a:t>Year</a:t>
                      </a:r>
                      <a:r>
                        <a:rPr lang="it-IT" b="1" dirty="0" smtClean="0"/>
                        <a:t> 3 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age</a:t>
                      </a:r>
                      <a:r>
                        <a:rPr lang="it-IT" dirty="0" smtClean="0"/>
                        <a:t> 8-9</a:t>
                      </a:r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 smtClean="0"/>
                    </a:p>
                    <a:p>
                      <a:r>
                        <a:rPr lang="it-IT" dirty="0" smtClean="0"/>
                        <a:t>4  </a:t>
                      </a:r>
                      <a:r>
                        <a:rPr lang="it-IT" dirty="0" err="1" smtClean="0"/>
                        <a:t>classes</a:t>
                      </a:r>
                      <a:endParaRPr lang="it-IT" dirty="0"/>
                    </a:p>
                  </a:txBody>
                  <a:tcPr/>
                </a:tc>
              </a:tr>
              <a:tr h="837479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 err="1" smtClean="0"/>
                        <a:t>Year</a:t>
                      </a:r>
                      <a:r>
                        <a:rPr lang="it-IT" b="1" dirty="0" smtClean="0"/>
                        <a:t> 4 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age</a:t>
                      </a:r>
                      <a:r>
                        <a:rPr lang="it-IT" dirty="0" smtClean="0"/>
                        <a:t> 9-10</a:t>
                      </a:r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   </a:t>
                      </a:r>
                    </a:p>
                    <a:p>
                      <a:r>
                        <a:rPr lang="it-IT" dirty="0" smtClean="0"/>
                        <a:t>5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classes</a:t>
                      </a:r>
                      <a:endParaRPr lang="it-IT" dirty="0"/>
                    </a:p>
                  </a:txBody>
                  <a:tcPr/>
                </a:tc>
              </a:tr>
              <a:tr h="1088723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="1" dirty="0" err="1" smtClean="0"/>
                        <a:t>Year</a:t>
                      </a:r>
                      <a:r>
                        <a:rPr lang="it-IT" b="1" dirty="0" smtClean="0"/>
                        <a:t> 5 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err="1" smtClean="0"/>
                        <a:t>age</a:t>
                      </a:r>
                      <a:r>
                        <a:rPr lang="it-IT" dirty="0" smtClean="0"/>
                        <a:t> 10-11</a:t>
                      </a:r>
                    </a:p>
                    <a:p>
                      <a:endParaRPr lang="it-IT" dirty="0" smtClean="0"/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 smtClean="0"/>
                    </a:p>
                    <a:p>
                      <a:r>
                        <a:rPr lang="it-IT" dirty="0" smtClean="0"/>
                        <a:t>4  </a:t>
                      </a:r>
                      <a:r>
                        <a:rPr lang="it-IT" dirty="0" err="1" smtClean="0"/>
                        <a:t>classes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237" y="5877272"/>
            <a:ext cx="1401763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786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TIME SCHOOL for </a:t>
            </a:r>
            <a:r>
              <a:rPr lang="it-IT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pupils</a:t>
            </a:r>
            <a:endParaRPr lang="it-IT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83568" y="3861048"/>
            <a:ext cx="7992888" cy="2592288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b="1" dirty="0" smtClean="0"/>
              <a:t>In </a:t>
            </a:r>
            <a:r>
              <a:rPr lang="it-IT" b="1" dirty="0" err="1" smtClean="0"/>
              <a:t>our</a:t>
            </a:r>
            <a:r>
              <a:rPr lang="it-IT" b="1" dirty="0" smtClean="0"/>
              <a:t> </a:t>
            </a:r>
            <a:r>
              <a:rPr lang="it-IT" b="1" dirty="0" err="1" smtClean="0"/>
              <a:t>school</a:t>
            </a:r>
            <a:r>
              <a:rPr lang="it-IT" b="1" dirty="0" smtClean="0"/>
              <a:t>:  </a:t>
            </a:r>
          </a:p>
          <a:p>
            <a:r>
              <a:rPr lang="it-IT" sz="2400" dirty="0" smtClean="0"/>
              <a:t> </a:t>
            </a:r>
            <a:r>
              <a:rPr lang="it-IT" sz="2400" dirty="0" err="1" smtClean="0"/>
              <a:t>children</a:t>
            </a:r>
            <a:r>
              <a:rPr lang="it-IT" sz="2400" dirty="0" smtClean="0"/>
              <a:t> benefit of 27 </a:t>
            </a:r>
            <a:r>
              <a:rPr lang="it-IT" sz="2400" dirty="0" err="1" smtClean="0"/>
              <a:t>teaching</a:t>
            </a:r>
            <a:r>
              <a:rPr lang="it-IT" sz="2400" dirty="0" smtClean="0"/>
              <a:t> hours     (4.5 hours x 6 </a:t>
            </a:r>
            <a:r>
              <a:rPr lang="it-IT" sz="2400" dirty="0" err="1" smtClean="0"/>
              <a:t>days</a:t>
            </a:r>
            <a:r>
              <a:rPr lang="it-IT" sz="2400" dirty="0" smtClean="0"/>
              <a:t>)</a:t>
            </a:r>
          </a:p>
          <a:p>
            <a:endParaRPr lang="it-IT" sz="2400" dirty="0" smtClean="0"/>
          </a:p>
          <a:p>
            <a:r>
              <a:rPr lang="it-IT" sz="2400" dirty="0" smtClean="0"/>
              <a:t>Time: 8.30am-13.00pm  from </a:t>
            </a:r>
            <a:r>
              <a:rPr lang="it-IT" sz="2400" dirty="0" err="1" smtClean="0"/>
              <a:t>Monday</a:t>
            </a:r>
            <a:r>
              <a:rPr lang="it-IT" sz="2400" dirty="0" smtClean="0"/>
              <a:t> to </a:t>
            </a:r>
            <a:r>
              <a:rPr lang="it-IT" sz="2400" dirty="0" err="1" smtClean="0"/>
              <a:t>Saturday</a:t>
            </a:r>
            <a:r>
              <a:rPr lang="it-IT" sz="2400" dirty="0" smtClean="0"/>
              <a:t> </a:t>
            </a:r>
          </a:p>
          <a:p>
            <a:endParaRPr lang="it-IT" sz="2400" dirty="0"/>
          </a:p>
          <a:p>
            <a:r>
              <a:rPr lang="it-IT" sz="2400" dirty="0" err="1" smtClean="0"/>
              <a:t>According</a:t>
            </a:r>
            <a:r>
              <a:rPr lang="it-IT" sz="2400" dirty="0" smtClean="0"/>
              <a:t> to </a:t>
            </a:r>
            <a:r>
              <a:rPr lang="it-IT" sz="2400" dirty="0" err="1" smtClean="0"/>
              <a:t>economic</a:t>
            </a:r>
            <a:r>
              <a:rPr lang="it-IT" sz="2400" dirty="0" smtClean="0"/>
              <a:t> </a:t>
            </a:r>
            <a:r>
              <a:rPr lang="it-IT" sz="2400" dirty="0" err="1" smtClean="0"/>
              <a:t>resources</a:t>
            </a:r>
            <a:r>
              <a:rPr lang="it-IT" sz="2400" dirty="0" smtClean="0"/>
              <a:t> </a:t>
            </a:r>
            <a:r>
              <a:rPr lang="it-IT" sz="2400" dirty="0" err="1" smtClean="0"/>
              <a:t>assigned</a:t>
            </a:r>
            <a:r>
              <a:rPr lang="it-IT" sz="2400" dirty="0" smtClean="0"/>
              <a:t> to the </a:t>
            </a:r>
            <a:r>
              <a:rPr lang="it-IT" sz="2400" dirty="0" err="1" smtClean="0"/>
              <a:t>school</a:t>
            </a:r>
            <a:r>
              <a:rPr lang="it-IT" sz="2400" dirty="0" smtClean="0"/>
              <a:t>, </a:t>
            </a:r>
            <a:r>
              <a:rPr lang="it-IT" sz="2400" dirty="0" err="1" smtClean="0"/>
              <a:t>children</a:t>
            </a:r>
            <a:r>
              <a:rPr lang="it-IT" sz="2400" dirty="0" smtClean="0"/>
              <a:t> can </a:t>
            </a:r>
            <a:r>
              <a:rPr lang="it-IT" sz="2400" dirty="0" err="1" smtClean="0"/>
              <a:t>attend</a:t>
            </a:r>
            <a:r>
              <a:rPr lang="it-IT" sz="2400" dirty="0" smtClean="0"/>
              <a:t> special </a:t>
            </a:r>
            <a:r>
              <a:rPr lang="it-IT" sz="2400" dirty="0" err="1" smtClean="0"/>
              <a:t>courses</a:t>
            </a:r>
            <a:r>
              <a:rPr lang="it-IT" sz="2400" dirty="0" smtClean="0"/>
              <a:t> in the </a:t>
            </a:r>
            <a:r>
              <a:rPr lang="it-IT" sz="2400" dirty="0" err="1" smtClean="0"/>
              <a:t>afternoon</a:t>
            </a:r>
            <a:r>
              <a:rPr lang="it-IT" sz="2400" dirty="0" smtClean="0"/>
              <a:t> (sport or creative </a:t>
            </a:r>
            <a:r>
              <a:rPr lang="it-IT" sz="2400" dirty="0" err="1" smtClean="0"/>
              <a:t>activities</a:t>
            </a:r>
            <a:r>
              <a:rPr lang="it-IT" sz="2400" dirty="0" smtClean="0"/>
              <a:t>, </a:t>
            </a:r>
            <a:r>
              <a:rPr lang="it-IT" sz="2400" dirty="0"/>
              <a:t>E</a:t>
            </a:r>
            <a:r>
              <a:rPr lang="it-IT" sz="2400" dirty="0" smtClean="0"/>
              <a:t>nglish </a:t>
            </a:r>
            <a:r>
              <a:rPr lang="it-IT" sz="2400" dirty="0" err="1" smtClean="0"/>
              <a:t>courses</a:t>
            </a:r>
            <a:r>
              <a:rPr lang="it-IT" sz="2400" dirty="0" smtClean="0"/>
              <a:t>…)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3568" y="1340768"/>
            <a:ext cx="8075240" cy="1972815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b="1" dirty="0" err="1" smtClean="0"/>
              <a:t>Parents</a:t>
            </a:r>
            <a:r>
              <a:rPr lang="it-IT" b="1" dirty="0" smtClean="0"/>
              <a:t> can decide time </a:t>
            </a:r>
            <a:r>
              <a:rPr lang="it-IT" b="1" dirty="0" err="1" smtClean="0"/>
              <a:t>school</a:t>
            </a:r>
            <a:r>
              <a:rPr lang="it-IT" b="1" dirty="0" smtClean="0"/>
              <a:t> for </a:t>
            </a:r>
            <a:r>
              <a:rPr lang="it-IT" b="1" dirty="0" err="1" smtClean="0"/>
              <a:t>their</a:t>
            </a:r>
            <a:r>
              <a:rPr lang="it-IT" b="1" dirty="0" smtClean="0"/>
              <a:t> </a:t>
            </a:r>
            <a:r>
              <a:rPr lang="it-IT" b="1" dirty="0" err="1" smtClean="0"/>
              <a:t>children</a:t>
            </a:r>
            <a:r>
              <a:rPr lang="it-IT" b="1" dirty="0" smtClean="0"/>
              <a:t>:</a:t>
            </a:r>
          </a:p>
          <a:p>
            <a:endParaRPr lang="it-IT" dirty="0"/>
          </a:p>
          <a:p>
            <a:r>
              <a:rPr lang="it-IT" dirty="0" smtClean="0"/>
              <a:t>27 hours a week</a:t>
            </a:r>
          </a:p>
          <a:p>
            <a:r>
              <a:rPr lang="it-IT" dirty="0" smtClean="0"/>
              <a:t>30 hours a week</a:t>
            </a:r>
          </a:p>
          <a:p>
            <a:r>
              <a:rPr lang="it-IT" dirty="0" smtClean="0"/>
              <a:t>40 hours a week </a:t>
            </a:r>
            <a:r>
              <a:rPr lang="it-IT" sz="1800" dirty="0" smtClean="0"/>
              <a:t>(</a:t>
            </a:r>
            <a:r>
              <a:rPr lang="it-IT" sz="2000" dirty="0" err="1" smtClean="0"/>
              <a:t>if</a:t>
            </a:r>
            <a:r>
              <a:rPr lang="it-IT" sz="2000" dirty="0" smtClean="0"/>
              <a:t> </a:t>
            </a:r>
            <a:r>
              <a:rPr lang="it-IT" sz="2000" dirty="0" err="1" smtClean="0"/>
              <a:t>there</a:t>
            </a:r>
            <a:r>
              <a:rPr lang="it-IT" sz="2000" dirty="0" smtClean="0"/>
              <a:t> are some </a:t>
            </a:r>
            <a:r>
              <a:rPr lang="it-IT" sz="2000" dirty="0" err="1" smtClean="0"/>
              <a:t>specific</a:t>
            </a:r>
            <a:r>
              <a:rPr lang="it-IT" sz="2000" dirty="0" smtClean="0"/>
              <a:t> </a:t>
            </a:r>
            <a:r>
              <a:rPr lang="it-IT" sz="2000" dirty="0" err="1" smtClean="0"/>
              <a:t>conditions</a:t>
            </a:r>
            <a:r>
              <a:rPr lang="it-IT" sz="2000" dirty="0" smtClean="0"/>
              <a:t>: </a:t>
            </a:r>
            <a:r>
              <a:rPr lang="it-IT" sz="2000" dirty="0" err="1" smtClean="0"/>
              <a:t>canteen</a:t>
            </a:r>
            <a:r>
              <a:rPr lang="it-IT" sz="2000" dirty="0" smtClean="0"/>
              <a:t> </a:t>
            </a:r>
            <a:r>
              <a:rPr lang="it-IT" sz="2000" dirty="0" err="1" smtClean="0"/>
              <a:t>place</a:t>
            </a:r>
            <a:r>
              <a:rPr lang="it-IT" sz="2000" dirty="0" smtClean="0"/>
              <a:t>…)</a:t>
            </a:r>
            <a:endParaRPr lang="it-IT" sz="20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73" y="6086770"/>
            <a:ext cx="1401763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672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it-IT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182859"/>
              </p:ext>
            </p:extLst>
          </p:nvPr>
        </p:nvGraphicFramePr>
        <p:xfrm>
          <a:off x="1431634" y="548680"/>
          <a:ext cx="6096000" cy="54771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err="1" smtClean="0"/>
                        <a:t>Subjects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taught</a:t>
                      </a:r>
                      <a:r>
                        <a:rPr lang="it-IT" dirty="0" smtClean="0"/>
                        <a:t>:</a:t>
                      </a:r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Hours in a week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Italian</a:t>
                      </a:r>
                      <a:endParaRPr lang="it-IT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7 hours</a:t>
                      </a:r>
                      <a:endParaRPr lang="it-IT" dirty="0"/>
                    </a:p>
                  </a:txBody>
                  <a:tcPr/>
                </a:tc>
              </a:tr>
              <a:tr h="9661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English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1h </a:t>
                      </a:r>
                      <a:r>
                        <a:rPr lang="it-IT" dirty="0" err="1" smtClean="0"/>
                        <a:t>class</a:t>
                      </a:r>
                      <a:r>
                        <a:rPr lang="it-IT" dirty="0" smtClean="0"/>
                        <a:t> 1</a:t>
                      </a:r>
                    </a:p>
                    <a:p>
                      <a:r>
                        <a:rPr lang="it-IT" dirty="0" smtClean="0"/>
                        <a:t>2h </a:t>
                      </a:r>
                      <a:r>
                        <a:rPr lang="it-IT" dirty="0" err="1" smtClean="0"/>
                        <a:t>class</a:t>
                      </a:r>
                      <a:r>
                        <a:rPr lang="it-IT" dirty="0" smtClean="0"/>
                        <a:t>  2</a:t>
                      </a:r>
                    </a:p>
                    <a:p>
                      <a:r>
                        <a:rPr lang="it-IT" dirty="0" smtClean="0"/>
                        <a:t>3h </a:t>
                      </a:r>
                      <a:r>
                        <a:rPr lang="it-IT" dirty="0" err="1" smtClean="0"/>
                        <a:t>classes</a:t>
                      </a:r>
                      <a:r>
                        <a:rPr lang="it-IT" dirty="0" smtClean="0"/>
                        <a:t> 3-4-5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err="1" smtClean="0"/>
                        <a:t>Maths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5 hours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Science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2hours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err="1" smtClean="0"/>
                        <a:t>History</a:t>
                      </a:r>
                      <a:endParaRPr lang="it-IT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err="1" smtClean="0"/>
                        <a:t>Geography</a:t>
                      </a:r>
                      <a:endParaRPr lang="it-IT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Social </a:t>
                      </a:r>
                      <a:r>
                        <a:rPr lang="it-IT" dirty="0" err="1" smtClean="0"/>
                        <a:t>studies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2hours</a:t>
                      </a:r>
                    </a:p>
                    <a:p>
                      <a:r>
                        <a:rPr lang="it-IT" dirty="0" smtClean="0"/>
                        <a:t>2hours</a:t>
                      </a:r>
                    </a:p>
                    <a:p>
                      <a:r>
                        <a:rPr lang="it-IT" dirty="0" smtClean="0"/>
                        <a:t>1 hour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Music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 hours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Art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 hours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err="1" smtClean="0"/>
                        <a:t>Physical</a:t>
                      </a:r>
                      <a:r>
                        <a:rPr lang="it-IT" dirty="0" smtClean="0"/>
                        <a:t> </a:t>
                      </a:r>
                      <a:r>
                        <a:rPr lang="it-IT" dirty="0" err="1" smtClean="0"/>
                        <a:t>education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 hours</a:t>
                      </a:r>
                      <a:endParaRPr lang="it-IT" dirty="0"/>
                    </a:p>
                  </a:txBody>
                  <a:tcPr/>
                </a:tc>
              </a:tr>
              <a:tr h="2766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err="1" smtClean="0"/>
                        <a:t>Religion</a:t>
                      </a:r>
                      <a:r>
                        <a:rPr lang="it-IT" dirty="0" smtClean="0"/>
                        <a:t> 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 hours</a:t>
                      </a:r>
                      <a:endParaRPr lang="it-IT" dirty="0"/>
                    </a:p>
                  </a:txBody>
                  <a:tcPr/>
                </a:tc>
              </a:tr>
              <a:tr h="2766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Information </a:t>
                      </a:r>
                      <a:r>
                        <a:rPr lang="it-IT" dirty="0" err="1" smtClean="0"/>
                        <a:t>tecnology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 hour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345" y="6083300"/>
            <a:ext cx="1401763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667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Time </a:t>
            </a:r>
            <a:r>
              <a:rPr lang="it-IT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school</a:t>
            </a:r>
            <a:r>
              <a:rPr lang="it-IT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for </a:t>
            </a:r>
            <a:r>
              <a:rPr lang="it-IT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teachers</a:t>
            </a:r>
            <a:endParaRPr lang="it-IT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5497453"/>
              </p:ext>
            </p:extLst>
          </p:nvPr>
        </p:nvGraphicFramePr>
        <p:xfrm>
          <a:off x="1331640" y="1556792"/>
          <a:ext cx="6408712" cy="2744361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990132"/>
                <a:gridCol w="2709290"/>
                <a:gridCol w="2709290"/>
              </a:tblGrid>
              <a:tr h="374308">
                <a:tc rowSpan="3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it-IT" sz="2400" dirty="0" smtClean="0"/>
                        <a:t>In a 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it-IT" sz="2400" dirty="0" smtClean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it-IT" sz="2400" dirty="0" smtClean="0"/>
                        <a:t>W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it-IT" sz="2400" dirty="0" smtClean="0"/>
                        <a:t>E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it-IT" sz="2400" dirty="0" smtClean="0"/>
                        <a:t>E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it-IT" sz="2400" dirty="0" smtClean="0"/>
                        <a:t>K</a:t>
                      </a:r>
                      <a:endParaRPr lang="it-IT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it-IT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430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endParaRPr lang="it-IT" dirty="0" smtClean="0"/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it-IT" sz="2400" dirty="0" smtClean="0">
                          <a:solidFill>
                            <a:schemeClr val="tx1"/>
                          </a:solidFill>
                        </a:rPr>
                        <a:t>22 hours  of </a:t>
                      </a:r>
                      <a:r>
                        <a:rPr lang="it-IT" sz="2400" dirty="0" err="1" smtClean="0">
                          <a:solidFill>
                            <a:schemeClr val="tx1"/>
                          </a:solidFill>
                        </a:rPr>
                        <a:t>teaching</a:t>
                      </a:r>
                      <a:r>
                        <a:rPr lang="it-IT" sz="2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it-IT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it-IT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555641">
                <a:tc vMerge="1">
                  <a:txBody>
                    <a:bodyPr/>
                    <a:lstStyle/>
                    <a:p>
                      <a:pPr algn="ctr"/>
                      <a:endParaRPr lang="it-IT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it-IT" sz="24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it-IT" sz="2400" b="0" dirty="0" smtClean="0">
                          <a:solidFill>
                            <a:schemeClr val="tx1"/>
                          </a:solidFill>
                        </a:rPr>
                        <a:t>2 hours</a:t>
                      </a:r>
                      <a:r>
                        <a:rPr lang="it-IT" sz="2400" b="0" baseline="0" dirty="0" smtClean="0">
                          <a:solidFill>
                            <a:schemeClr val="tx1"/>
                          </a:solidFill>
                        </a:rPr>
                        <a:t>  for planning </a:t>
                      </a:r>
                      <a:r>
                        <a:rPr lang="it-IT" sz="2400" b="0" baseline="0" dirty="0" err="1" smtClean="0">
                          <a:solidFill>
                            <a:schemeClr val="tx1"/>
                          </a:solidFill>
                        </a:rPr>
                        <a:t>school</a:t>
                      </a:r>
                      <a:r>
                        <a:rPr lang="it-IT" sz="2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sz="2400" b="0" baseline="0" dirty="0" err="1" smtClean="0">
                          <a:solidFill>
                            <a:schemeClr val="tx1"/>
                          </a:solidFill>
                        </a:rPr>
                        <a:t>activities</a:t>
                      </a:r>
                      <a:endParaRPr lang="it-IT" sz="24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it-IT" sz="2400" b="0" baseline="0" dirty="0" smtClean="0">
                          <a:solidFill>
                            <a:schemeClr val="tx1"/>
                          </a:solidFill>
                        </a:rPr>
                        <a:t>                on </a:t>
                      </a:r>
                      <a:r>
                        <a:rPr lang="it-IT" sz="2400" b="0" baseline="0" dirty="0" err="1" smtClean="0">
                          <a:solidFill>
                            <a:schemeClr val="tx1"/>
                          </a:solidFill>
                        </a:rPr>
                        <a:t>Tuesday</a:t>
                      </a:r>
                      <a:r>
                        <a:rPr lang="it-IT" sz="2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t-IT" sz="2400" b="0" baseline="0" dirty="0" err="1" smtClean="0">
                          <a:solidFill>
                            <a:schemeClr val="tx1"/>
                          </a:solidFill>
                        </a:rPr>
                        <a:t>afternoon</a:t>
                      </a:r>
                      <a:r>
                        <a:rPr lang="it-IT" sz="2400" b="0" baseline="0" dirty="0" smtClean="0">
                          <a:solidFill>
                            <a:schemeClr val="tx1"/>
                          </a:solidFill>
                        </a:rPr>
                        <a:t>    </a:t>
                      </a:r>
                    </a:p>
                    <a:p>
                      <a:pPr algn="ctr"/>
                      <a:endParaRPr lang="it-IT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365" y="6083300"/>
            <a:ext cx="1401763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818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it-IT" dirty="0" err="1" smtClean="0"/>
              <a:t>Education</a:t>
            </a:r>
            <a:r>
              <a:rPr lang="it-IT" dirty="0" smtClean="0"/>
              <a:t> </a:t>
            </a:r>
            <a:r>
              <a:rPr lang="it-IT" dirty="0" err="1" smtClean="0"/>
              <a:t>system</a:t>
            </a:r>
            <a:r>
              <a:rPr lang="it-IT" dirty="0" smtClean="0"/>
              <a:t> in </a:t>
            </a:r>
            <a:r>
              <a:rPr lang="it-IT" dirty="0" err="1" smtClean="0"/>
              <a:t>Italy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494979" y="6063932"/>
            <a:ext cx="6644762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rgbClr val="FF0000"/>
                </a:solidFill>
              </a:rPr>
              <a:t>Kindergarten  </a:t>
            </a:r>
            <a:r>
              <a:rPr lang="it-IT" sz="1400" dirty="0" smtClean="0"/>
              <a:t>(</a:t>
            </a:r>
            <a:r>
              <a:rPr lang="it-IT" sz="1400" dirty="0" err="1" smtClean="0"/>
              <a:t>not</a:t>
            </a:r>
            <a:r>
              <a:rPr lang="it-IT" sz="1400" dirty="0" smtClean="0"/>
              <a:t> </a:t>
            </a:r>
            <a:r>
              <a:rPr lang="it-IT" sz="1400" dirty="0" err="1" smtClean="0"/>
              <a:t>compulsory</a:t>
            </a:r>
            <a:r>
              <a:rPr lang="it-IT" sz="1400" dirty="0" smtClean="0"/>
              <a:t>)</a:t>
            </a:r>
            <a:endParaRPr lang="it-IT" sz="14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510247" y="5511526"/>
            <a:ext cx="6606768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dirty="0" err="1" smtClean="0">
                <a:solidFill>
                  <a:srgbClr val="FF0000"/>
                </a:solidFill>
              </a:rPr>
              <a:t>Primary</a:t>
            </a:r>
            <a:r>
              <a:rPr lang="it-IT" sz="2800" dirty="0" smtClean="0">
                <a:solidFill>
                  <a:srgbClr val="FF0000"/>
                </a:solidFill>
              </a:rPr>
              <a:t> </a:t>
            </a:r>
            <a:r>
              <a:rPr lang="it-IT" sz="2800" dirty="0" err="1" smtClean="0">
                <a:solidFill>
                  <a:srgbClr val="FF0000"/>
                </a:solidFill>
              </a:rPr>
              <a:t>school</a:t>
            </a:r>
            <a:r>
              <a:rPr lang="it-IT" sz="2800" dirty="0" smtClean="0">
                <a:solidFill>
                  <a:srgbClr val="FF0000"/>
                </a:solidFill>
              </a:rPr>
              <a:t>  </a:t>
            </a:r>
            <a:r>
              <a:rPr lang="it-IT" sz="1400" dirty="0" smtClean="0"/>
              <a:t>(</a:t>
            </a:r>
            <a:r>
              <a:rPr lang="it-IT" sz="1400" dirty="0" err="1" smtClean="0"/>
              <a:t>compulsory</a:t>
            </a:r>
            <a:r>
              <a:rPr lang="it-IT" sz="1400" dirty="0" smtClean="0"/>
              <a:t>)</a:t>
            </a:r>
            <a:endParaRPr lang="it-IT" sz="14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494979" y="4687656"/>
            <a:ext cx="6622036" cy="73866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rgbClr val="C00000"/>
                </a:solidFill>
              </a:rPr>
              <a:t>first grade of </a:t>
            </a:r>
            <a:r>
              <a:rPr lang="it-IT" sz="2800" dirty="0" err="1" smtClean="0">
                <a:solidFill>
                  <a:srgbClr val="C00000"/>
                </a:solidFill>
              </a:rPr>
              <a:t>secondary</a:t>
            </a:r>
            <a:r>
              <a:rPr lang="it-IT" sz="2800" dirty="0" smtClean="0">
                <a:solidFill>
                  <a:srgbClr val="C00000"/>
                </a:solidFill>
              </a:rPr>
              <a:t> </a:t>
            </a:r>
            <a:r>
              <a:rPr lang="it-IT" sz="2800" dirty="0" err="1" smtClean="0">
                <a:solidFill>
                  <a:srgbClr val="C00000"/>
                </a:solidFill>
              </a:rPr>
              <a:t>school</a:t>
            </a:r>
            <a:r>
              <a:rPr lang="it-IT" dirty="0" smtClean="0">
                <a:solidFill>
                  <a:srgbClr val="C00000"/>
                </a:solidFill>
              </a:rPr>
              <a:t>  </a:t>
            </a:r>
            <a:r>
              <a:rPr lang="it-IT" sz="1400" dirty="0" smtClean="0"/>
              <a:t>(</a:t>
            </a:r>
            <a:r>
              <a:rPr lang="it-IT" sz="1400" dirty="0" err="1" smtClean="0"/>
              <a:t>compulsory</a:t>
            </a:r>
            <a:r>
              <a:rPr lang="it-IT" sz="1400" dirty="0" smtClean="0"/>
              <a:t>)</a:t>
            </a:r>
          </a:p>
          <a:p>
            <a:pPr algn="ctr"/>
            <a:endParaRPr lang="it-IT" sz="14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479712" y="2673423"/>
            <a:ext cx="2444216" cy="193899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endParaRPr lang="it-IT" dirty="0" smtClean="0"/>
          </a:p>
          <a:p>
            <a:pPr algn="ctr"/>
            <a:endParaRPr lang="it-IT" sz="2800" dirty="0" smtClean="0"/>
          </a:p>
          <a:p>
            <a:pPr algn="ctr"/>
            <a:r>
              <a:rPr lang="it-IT" sz="2800" dirty="0" smtClean="0">
                <a:solidFill>
                  <a:schemeClr val="bg1"/>
                </a:solidFill>
              </a:rPr>
              <a:t>High School</a:t>
            </a:r>
          </a:p>
          <a:p>
            <a:pPr algn="ctr"/>
            <a:endParaRPr lang="it-IT" sz="2800" dirty="0" smtClean="0"/>
          </a:p>
          <a:p>
            <a:pPr algn="ctr"/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3945165" y="2827311"/>
            <a:ext cx="2304256" cy="178510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endParaRPr lang="it-IT" dirty="0" smtClean="0"/>
          </a:p>
          <a:p>
            <a:pPr algn="ctr"/>
            <a:endParaRPr lang="it-IT" dirty="0" smtClean="0"/>
          </a:p>
          <a:p>
            <a:pPr algn="ctr"/>
            <a:r>
              <a:rPr lang="it-IT" sz="2800" dirty="0" smtClean="0">
                <a:solidFill>
                  <a:schemeClr val="bg1"/>
                </a:solidFill>
              </a:rPr>
              <a:t>Technical </a:t>
            </a:r>
            <a:r>
              <a:rPr lang="it-IT" sz="2800" dirty="0" err="1" smtClean="0">
                <a:solidFill>
                  <a:schemeClr val="bg1"/>
                </a:solidFill>
              </a:rPr>
              <a:t>Institute</a:t>
            </a:r>
            <a:endParaRPr lang="it-IT" sz="2800" dirty="0" smtClean="0">
              <a:solidFill>
                <a:schemeClr val="bg1"/>
              </a:solidFill>
            </a:endParaRPr>
          </a:p>
          <a:p>
            <a:pPr algn="ctr"/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307818" y="3596752"/>
            <a:ext cx="1820226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solidFill>
                  <a:schemeClr val="bg1"/>
                </a:solidFill>
              </a:rPr>
              <a:t>Professional</a:t>
            </a:r>
          </a:p>
          <a:p>
            <a:pPr algn="ctr"/>
            <a:r>
              <a:rPr lang="it-IT" sz="2000" dirty="0" smtClean="0">
                <a:solidFill>
                  <a:schemeClr val="bg1"/>
                </a:solidFill>
              </a:rPr>
              <a:t>Training </a:t>
            </a:r>
            <a:r>
              <a:rPr lang="it-IT" sz="2000" dirty="0" err="1" smtClean="0">
                <a:solidFill>
                  <a:schemeClr val="bg1"/>
                </a:solidFill>
              </a:rPr>
              <a:t>Institute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510247" y="1137234"/>
            <a:ext cx="6718875" cy="141577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it-IT" dirty="0"/>
          </a:p>
          <a:p>
            <a:pPr algn="ctr"/>
            <a:endParaRPr lang="it-IT" dirty="0" smtClean="0"/>
          </a:p>
          <a:p>
            <a:pPr algn="ctr"/>
            <a:r>
              <a:rPr lang="it-IT" sz="3200" b="1" dirty="0" err="1" smtClean="0">
                <a:solidFill>
                  <a:schemeClr val="accent2">
                    <a:lumMod val="50000"/>
                  </a:schemeClr>
                </a:solidFill>
              </a:rPr>
              <a:t>University</a:t>
            </a:r>
            <a:endParaRPr lang="it-IT" sz="3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it-IT" dirty="0"/>
          </a:p>
        </p:txBody>
      </p:sp>
      <p:cxnSp>
        <p:nvCxnSpPr>
          <p:cNvPr id="16" name="Connettore 2 15"/>
          <p:cNvCxnSpPr/>
          <p:nvPr/>
        </p:nvCxnSpPr>
        <p:spPr>
          <a:xfrm flipV="1">
            <a:off x="1273788" y="1080022"/>
            <a:ext cx="0" cy="5496617"/>
          </a:xfrm>
          <a:prstGeom prst="straightConnector1">
            <a:avLst/>
          </a:prstGeom>
          <a:ln w="25400">
            <a:solidFill>
              <a:schemeClr val="tx1"/>
            </a:solidFill>
            <a:beve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/>
          <p:nvPr/>
        </p:nvCxnSpPr>
        <p:spPr>
          <a:xfrm flipH="1">
            <a:off x="971600" y="6576639"/>
            <a:ext cx="50811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/>
        </p:nvCxnSpPr>
        <p:spPr>
          <a:xfrm flipH="1">
            <a:off x="956332" y="6034746"/>
            <a:ext cx="53199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/>
          <p:cNvCxnSpPr/>
          <p:nvPr/>
        </p:nvCxnSpPr>
        <p:spPr>
          <a:xfrm flipH="1">
            <a:off x="956332" y="5517604"/>
            <a:ext cx="53864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>
          <a:xfrm flipH="1">
            <a:off x="971600" y="4687656"/>
            <a:ext cx="53864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24"/>
          <p:cNvCxnSpPr/>
          <p:nvPr/>
        </p:nvCxnSpPr>
        <p:spPr>
          <a:xfrm flipH="1">
            <a:off x="971600" y="2653246"/>
            <a:ext cx="53864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/>
          <p:cNvSpPr txBox="1"/>
          <p:nvPr/>
        </p:nvSpPr>
        <p:spPr>
          <a:xfrm>
            <a:off x="217367" y="6134595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3 </a:t>
            </a:r>
            <a:r>
              <a:rPr lang="it-IT" sz="1400" dirty="0" err="1" smtClean="0"/>
              <a:t>years</a:t>
            </a:r>
            <a:endParaRPr lang="it-IT" sz="1400" dirty="0"/>
          </a:p>
        </p:txBody>
      </p:sp>
      <p:sp>
        <p:nvSpPr>
          <p:cNvPr id="31" name="Rettangolo 30"/>
          <p:cNvSpPr/>
          <p:nvPr/>
        </p:nvSpPr>
        <p:spPr>
          <a:xfrm>
            <a:off x="144088" y="5272898"/>
            <a:ext cx="7933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smtClean="0"/>
              <a:t>11 </a:t>
            </a:r>
            <a:r>
              <a:rPr lang="it-IT" sz="1400" dirty="0" err="1" smtClean="0"/>
              <a:t>years</a:t>
            </a:r>
            <a:endParaRPr lang="it-IT" sz="1400" dirty="0"/>
          </a:p>
        </p:txBody>
      </p:sp>
      <p:sp>
        <p:nvSpPr>
          <p:cNvPr id="32" name="Rettangolo 31"/>
          <p:cNvSpPr/>
          <p:nvPr/>
        </p:nvSpPr>
        <p:spPr>
          <a:xfrm>
            <a:off x="125995" y="4322403"/>
            <a:ext cx="7933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smtClean="0"/>
              <a:t>14 </a:t>
            </a:r>
            <a:r>
              <a:rPr lang="it-IT" sz="1400" dirty="0" err="1" smtClean="0"/>
              <a:t>years</a:t>
            </a:r>
            <a:endParaRPr lang="it-IT" sz="1400" dirty="0"/>
          </a:p>
        </p:txBody>
      </p:sp>
      <p:sp>
        <p:nvSpPr>
          <p:cNvPr id="33" name="Rettangolo 32"/>
          <p:cNvSpPr/>
          <p:nvPr/>
        </p:nvSpPr>
        <p:spPr>
          <a:xfrm>
            <a:off x="275549" y="1186399"/>
            <a:ext cx="10450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smtClean="0"/>
              <a:t>22/25 </a:t>
            </a:r>
            <a:r>
              <a:rPr lang="it-IT" sz="1400" dirty="0" err="1" smtClean="0"/>
              <a:t>years</a:t>
            </a:r>
            <a:endParaRPr lang="it-IT" sz="1400" dirty="0"/>
          </a:p>
        </p:txBody>
      </p:sp>
      <p:sp>
        <p:nvSpPr>
          <p:cNvPr id="34" name="Rettangolo 33"/>
          <p:cNvSpPr/>
          <p:nvPr/>
        </p:nvSpPr>
        <p:spPr>
          <a:xfrm>
            <a:off x="217367" y="5798514"/>
            <a:ext cx="7019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smtClean="0"/>
              <a:t>6 </a:t>
            </a:r>
            <a:r>
              <a:rPr lang="it-IT" sz="1400" dirty="0" err="1" smtClean="0"/>
              <a:t>years</a:t>
            </a:r>
            <a:endParaRPr lang="it-IT" sz="1400" dirty="0"/>
          </a:p>
        </p:txBody>
      </p:sp>
      <p:sp>
        <p:nvSpPr>
          <p:cNvPr id="36" name="Rettangolo 35"/>
          <p:cNvSpPr/>
          <p:nvPr/>
        </p:nvSpPr>
        <p:spPr>
          <a:xfrm>
            <a:off x="278394" y="2699601"/>
            <a:ext cx="7933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smtClean="0"/>
              <a:t>19 </a:t>
            </a:r>
            <a:r>
              <a:rPr lang="it-IT" sz="1400" dirty="0" err="1" smtClean="0"/>
              <a:t>years</a:t>
            </a:r>
            <a:endParaRPr lang="it-IT" sz="1400" dirty="0"/>
          </a:p>
        </p:txBody>
      </p:sp>
      <p:sp>
        <p:nvSpPr>
          <p:cNvPr id="38" name="Parentesi graffa chiusa 37"/>
          <p:cNvSpPr/>
          <p:nvPr/>
        </p:nvSpPr>
        <p:spPr>
          <a:xfrm>
            <a:off x="8527138" y="4744035"/>
            <a:ext cx="395536" cy="1767321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Parentesi graffa chiusa 38"/>
          <p:cNvSpPr/>
          <p:nvPr/>
        </p:nvSpPr>
        <p:spPr>
          <a:xfrm>
            <a:off x="8522112" y="1172943"/>
            <a:ext cx="338663" cy="1415772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Parentesi graffa chiusa 39"/>
          <p:cNvSpPr/>
          <p:nvPr/>
        </p:nvSpPr>
        <p:spPr>
          <a:xfrm>
            <a:off x="8527138" y="2625714"/>
            <a:ext cx="417807" cy="2034410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237" y="-15799"/>
            <a:ext cx="1401763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292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997</TotalTime>
  <Words>1207</Words>
  <Application>Microsoft Office PowerPoint</Application>
  <PresentationFormat>Presentazione su schermo (4:3)</PresentationFormat>
  <Paragraphs>367</Paragraphs>
  <Slides>27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28" baseType="lpstr">
      <vt:lpstr>Tema di Office</vt:lpstr>
      <vt:lpstr>Presentazione standard di PowerPoint</vt:lpstr>
      <vt:lpstr>Welcome to our school!</vt:lpstr>
      <vt:lpstr>Who is he?</vt:lpstr>
      <vt:lpstr>Istituto comprensivo  S.Giovanni Bosco -facts-</vt:lpstr>
      <vt:lpstr>PRIMARY SCHOOL </vt:lpstr>
      <vt:lpstr>TIME SCHOOL for pupils</vt:lpstr>
      <vt:lpstr>Presentazione standard di PowerPoint</vt:lpstr>
      <vt:lpstr>Time school for teachers</vt:lpstr>
      <vt:lpstr>Education system in Italy</vt:lpstr>
      <vt:lpstr> </vt:lpstr>
      <vt:lpstr>Presentazione standard di PowerPoint</vt:lpstr>
      <vt:lpstr>Presentazione standard di PowerPoint</vt:lpstr>
      <vt:lpstr>ITALY: What a strange shape!</vt:lpstr>
      <vt:lpstr>Culture in Italy</vt:lpstr>
      <vt:lpstr>Presentazione standard di PowerPoint</vt:lpstr>
      <vt:lpstr>Presentazione standard di PowerPoint</vt:lpstr>
      <vt:lpstr>In the middle of the Mediterranean Sea…</vt:lpstr>
      <vt:lpstr>A land cradle of art</vt:lpstr>
      <vt:lpstr>Presentazione standard di PowerPoint</vt:lpstr>
      <vt:lpstr>AGRIGENTO</vt:lpstr>
      <vt:lpstr>The VALLEY of TEMPLES</vt:lpstr>
      <vt:lpstr>Naro : the city of baroque</vt:lpstr>
      <vt:lpstr>Presentazione standard di PowerPoint</vt:lpstr>
      <vt:lpstr>Famous for…</vt:lpstr>
      <vt:lpstr>Lake St. John</vt:lpstr>
      <vt:lpstr>Presentazione standard di PowerPoint</vt:lpstr>
      <vt:lpstr>Welcome to you all!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User</dc:creator>
  <cp:lastModifiedBy>User</cp:lastModifiedBy>
  <cp:revision>112</cp:revision>
  <dcterms:created xsi:type="dcterms:W3CDTF">2014-02-19T16:37:38Z</dcterms:created>
  <dcterms:modified xsi:type="dcterms:W3CDTF">2014-02-26T01:02:37Z</dcterms:modified>
</cp:coreProperties>
</file>